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WS Elastic Beanstalk" id="{C9BFFDE1-A69C-4D66-948D-40F48738F42E}">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 name="AWS CloudFormation" id="{5F765A53-CD67-44BE-8DC8-36B2AC77304B}">
          <p14:sldIdLst>
            <p14:sldId id="298"/>
            <p14:sldId id="299"/>
            <p14:sldId id="300"/>
            <p14:sldId id="301"/>
            <p14:sldId id="302"/>
            <p14:sldId id="303"/>
            <p14:sldId id="304"/>
            <p14:sldId id="305"/>
            <p14:sldId id="306"/>
            <p14:sldId id="307"/>
            <p14:sldId id="308"/>
            <p14:sldId id="309"/>
            <p14:sldId id="310"/>
            <p14:sldId id="31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72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chemeClr val="accent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dirty="0"/>
          </a:p>
        </p:txBody>
      </p:sp>
    </p:spTree>
    <p:extLst>
      <p:ext uri="{BB962C8B-B14F-4D97-AF65-F5344CB8AC3E}">
        <p14:creationId xmlns:p14="http://schemas.microsoft.com/office/powerpoint/2010/main" val="200338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409810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93273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4127030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796027F-7875-4030-9381-8BD8C4F21935}" type="datetimeFigureOut">
              <a:rPr lang="en-US" smtClean="0"/>
              <a:t>6/3/2016</a:t>
            </a:fld>
            <a:endParaRPr lang="en-US" dirty="0"/>
          </a:p>
        </p:txBody>
      </p:sp>
    </p:spTree>
    <p:extLst>
      <p:ext uri="{BB962C8B-B14F-4D97-AF65-F5344CB8AC3E}">
        <p14:creationId xmlns:p14="http://schemas.microsoft.com/office/powerpoint/2010/main" val="179528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796027F-7875-4030-9381-8BD8C4F21935}" type="datetimeFigureOut">
              <a:rPr lang="en-US" smtClean="0"/>
              <a:t>6/3/2016</a:t>
            </a:fld>
            <a:endParaRPr lang="en-US" dirty="0"/>
          </a:p>
        </p:txBody>
      </p:sp>
    </p:spTree>
    <p:extLst>
      <p:ext uri="{BB962C8B-B14F-4D97-AF65-F5344CB8AC3E}">
        <p14:creationId xmlns:p14="http://schemas.microsoft.com/office/powerpoint/2010/main" val="29282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8"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9"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796027F-7875-4030-9381-8BD8C4F21935}" type="datetimeFigureOut">
              <a:rPr lang="en-US" smtClean="0"/>
              <a:t>6/3/2016</a:t>
            </a:fld>
            <a:endParaRPr lang="en-US" dirty="0"/>
          </a:p>
        </p:txBody>
      </p:sp>
    </p:spTree>
    <p:extLst>
      <p:ext uri="{BB962C8B-B14F-4D97-AF65-F5344CB8AC3E}">
        <p14:creationId xmlns:p14="http://schemas.microsoft.com/office/powerpoint/2010/main" val="215260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4"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5"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3891831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3"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4"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2412758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1069703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t>‹#›</a:t>
            </a:fld>
            <a:endParaRPr lang="en-US" dirty="0"/>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4509A250-FF31-4206-8172-F9D3106AACB1}" type="datetimeFigureOut">
              <a:rPr lang="en-US" smtClean="0"/>
              <a:t>6/3/2016</a:t>
            </a:fld>
            <a:endParaRPr lang="en-US" dirty="0"/>
          </a:p>
        </p:txBody>
      </p:sp>
    </p:spTree>
    <p:extLst>
      <p:ext uri="{BB962C8B-B14F-4D97-AF65-F5344CB8AC3E}">
        <p14:creationId xmlns:p14="http://schemas.microsoft.com/office/powerpoint/2010/main" val="204582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fld id="{D57F1E4F-1CFF-5643-939E-02111984F565}" type="slidenum">
              <a:rPr lang="en-US" smtClean="0"/>
              <a:t>‹#›</a:t>
            </a:fld>
            <a:endParaRPr lang="en-US" dirty="0"/>
          </a:p>
        </p:txBody>
      </p:sp>
      <p:sp>
        <p:nvSpPr>
          <p:cNvPr id="9" name="Rectangle 8"/>
          <p:cNvSpPr/>
          <p:nvPr/>
        </p:nvSpPr>
        <p:spPr>
          <a:xfrm>
            <a:off x="0" y="0"/>
            <a:ext cx="9144000" cy="27384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sz="1350"/>
          </a:p>
        </p:txBody>
      </p:sp>
    </p:spTree>
    <p:extLst>
      <p:ext uri="{BB962C8B-B14F-4D97-AF65-F5344CB8AC3E}">
        <p14:creationId xmlns:p14="http://schemas.microsoft.com/office/powerpoint/2010/main" val="38108634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3300" kern="1200">
          <a:solidFill>
            <a:srgbClr val="FF0000"/>
          </a:solidFill>
          <a:latin typeface="+mj-lt"/>
          <a:ea typeface="+mj-ea"/>
          <a:cs typeface="+mj-cs"/>
        </a:defRPr>
      </a:lvl1pPr>
      <a:lvl2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2pPr>
      <a:lvl3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3pPr>
      <a:lvl4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4pPr>
      <a:lvl5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5pPr>
      <a:lvl6pPr marL="342900" algn="l" rtl="0" eaLnBrk="1" fontAlgn="base" hangingPunct="1">
        <a:lnSpc>
          <a:spcPct val="90000"/>
        </a:lnSpc>
        <a:spcBef>
          <a:spcPct val="0"/>
        </a:spcBef>
        <a:spcAft>
          <a:spcPct val="0"/>
        </a:spcAft>
        <a:defRPr sz="3300">
          <a:solidFill>
            <a:schemeClr val="tx1"/>
          </a:solidFill>
          <a:latin typeface="Candara" panose="020E0502030303020204" pitchFamily="34" charset="0"/>
        </a:defRPr>
      </a:lvl6pPr>
      <a:lvl7pPr marL="685800" algn="l" rtl="0" eaLnBrk="1" fontAlgn="base" hangingPunct="1">
        <a:lnSpc>
          <a:spcPct val="90000"/>
        </a:lnSpc>
        <a:spcBef>
          <a:spcPct val="0"/>
        </a:spcBef>
        <a:spcAft>
          <a:spcPct val="0"/>
        </a:spcAft>
        <a:defRPr sz="3300">
          <a:solidFill>
            <a:schemeClr val="tx1"/>
          </a:solidFill>
          <a:latin typeface="Candara" panose="020E0502030303020204" pitchFamily="34" charset="0"/>
        </a:defRPr>
      </a:lvl7pPr>
      <a:lvl8pPr marL="1028700" algn="l" rtl="0" eaLnBrk="1" fontAlgn="base" hangingPunct="1">
        <a:lnSpc>
          <a:spcPct val="90000"/>
        </a:lnSpc>
        <a:spcBef>
          <a:spcPct val="0"/>
        </a:spcBef>
        <a:spcAft>
          <a:spcPct val="0"/>
        </a:spcAft>
        <a:defRPr sz="3300">
          <a:solidFill>
            <a:schemeClr val="tx1"/>
          </a:solidFill>
          <a:latin typeface="Candara" panose="020E0502030303020204" pitchFamily="34" charset="0"/>
        </a:defRPr>
      </a:lvl8pPr>
      <a:lvl9pPr marL="1371600" algn="l" rtl="0" eaLnBrk="1" fontAlgn="base" hangingPunct="1">
        <a:lnSpc>
          <a:spcPct val="90000"/>
        </a:lnSpc>
        <a:spcBef>
          <a:spcPct val="0"/>
        </a:spcBef>
        <a:spcAft>
          <a:spcPct val="0"/>
        </a:spcAft>
        <a:defRPr sz="3300">
          <a:solidFill>
            <a:schemeClr val="tx1"/>
          </a:solidFill>
          <a:latin typeface="Candara" panose="020E0502030303020204" pitchFamily="34"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4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46.png"/><Relationship Id="rId2" Type="http://schemas.openxmlformats.org/officeDocument/2006/relationships/image" Target="../media/image4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5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48.png"/><Relationship Id="rId30"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png"/><Relationship Id="rId15" Type="http://schemas.openxmlformats.org/officeDocument/2006/relationships/image" Target="../media/image73.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63.png"/><Relationship Id="rId14" Type="http://schemas.openxmlformats.org/officeDocument/2006/relationships/image" Target="../media/image85.pn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64.png"/><Relationship Id="rId18" Type="http://schemas.openxmlformats.org/officeDocument/2006/relationships/image" Target="../media/image84.png"/><Relationship Id="rId3" Type="http://schemas.openxmlformats.org/officeDocument/2006/relationships/image" Target="../media/image75.png"/><Relationship Id="rId21" Type="http://schemas.openxmlformats.org/officeDocument/2006/relationships/image" Target="../media/image96.png"/><Relationship Id="rId7" Type="http://schemas.openxmlformats.org/officeDocument/2006/relationships/image" Target="../media/image89.png"/><Relationship Id="rId12" Type="http://schemas.openxmlformats.org/officeDocument/2006/relationships/image" Target="../media/image63.png"/><Relationship Id="rId17" Type="http://schemas.openxmlformats.org/officeDocument/2006/relationships/image" Target="../media/image93.png"/><Relationship Id="rId2" Type="http://schemas.openxmlformats.org/officeDocument/2006/relationships/image" Target="../media/image86.png"/><Relationship Id="rId16" Type="http://schemas.openxmlformats.org/officeDocument/2006/relationships/image" Target="../media/image83.png"/><Relationship Id="rId20"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80.png"/><Relationship Id="rId5" Type="http://schemas.openxmlformats.org/officeDocument/2006/relationships/image" Target="../media/image87.png"/><Relationship Id="rId15" Type="http://schemas.openxmlformats.org/officeDocument/2006/relationships/image" Target="../media/image82.png"/><Relationship Id="rId10" Type="http://schemas.openxmlformats.org/officeDocument/2006/relationships/image" Target="../media/image92.png"/><Relationship Id="rId19" Type="http://schemas.openxmlformats.org/officeDocument/2006/relationships/image" Target="../media/image94.png"/><Relationship Id="rId4" Type="http://schemas.openxmlformats.org/officeDocument/2006/relationships/image" Target="../media/image76.png"/><Relationship Id="rId9" Type="http://schemas.openxmlformats.org/officeDocument/2006/relationships/image" Target="../media/image91.png"/><Relationship Id="rId14" Type="http://schemas.openxmlformats.org/officeDocument/2006/relationships/image" Target="../media/image81.png"/><Relationship Id="rId22"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2.png"/><Relationship Id="rId3" Type="http://schemas.openxmlformats.org/officeDocument/2006/relationships/image" Target="../media/image75.png"/><Relationship Id="rId7" Type="http://schemas.openxmlformats.org/officeDocument/2006/relationships/image" Target="../media/image100.png"/><Relationship Id="rId12" Type="http://schemas.openxmlformats.org/officeDocument/2006/relationships/image" Target="../media/image101.png"/><Relationship Id="rId17" Type="http://schemas.openxmlformats.org/officeDocument/2006/relationships/image" Target="../media/image105.png"/><Relationship Id="rId2" Type="http://schemas.openxmlformats.org/officeDocument/2006/relationships/image" Target="../media/image97.png"/><Relationship Id="rId16"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82.png"/><Relationship Id="rId5" Type="http://schemas.openxmlformats.org/officeDocument/2006/relationships/image" Target="../media/image98.png"/><Relationship Id="rId15" Type="http://schemas.openxmlformats.org/officeDocument/2006/relationships/image" Target="../media/image73.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63.png"/><Relationship Id="rId14"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2" Type="http://schemas.openxmlformats.org/officeDocument/2006/relationships/image" Target="../media/image118.png"/><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s>
</file>

<file path=ppt/slides/_rels/slide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7.png"/><Relationship Id="rId18" Type="http://schemas.openxmlformats.org/officeDocument/2006/relationships/image" Target="../media/image84.png"/><Relationship Id="rId26" Type="http://schemas.openxmlformats.org/officeDocument/2006/relationships/image" Target="../media/image167.png"/><Relationship Id="rId3" Type="http://schemas.openxmlformats.org/officeDocument/2006/relationships/image" Target="../media/image148.png"/><Relationship Id="rId21" Type="http://schemas.openxmlformats.org/officeDocument/2006/relationships/image" Target="../media/image163.png"/><Relationship Id="rId7" Type="http://schemas.openxmlformats.org/officeDocument/2006/relationships/image" Target="../media/image152.png"/><Relationship Id="rId12" Type="http://schemas.openxmlformats.org/officeDocument/2006/relationships/image" Target="../media/image63.png"/><Relationship Id="rId17" Type="http://schemas.openxmlformats.org/officeDocument/2006/relationships/image" Target="../media/image160.png"/><Relationship Id="rId25" Type="http://schemas.openxmlformats.org/officeDocument/2006/relationships/image" Target="../media/image166.png"/><Relationship Id="rId2" Type="http://schemas.openxmlformats.org/officeDocument/2006/relationships/image" Target="../media/image118.png"/><Relationship Id="rId16" Type="http://schemas.openxmlformats.org/officeDocument/2006/relationships/image" Target="../media/image159.png"/><Relationship Id="rId20"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5.png"/><Relationship Id="rId5" Type="http://schemas.openxmlformats.org/officeDocument/2006/relationships/image" Target="../media/image150.png"/><Relationship Id="rId15" Type="http://schemas.openxmlformats.org/officeDocument/2006/relationships/image" Target="../media/image66.png"/><Relationship Id="rId23" Type="http://schemas.openxmlformats.org/officeDocument/2006/relationships/image" Target="../media/image164.png"/><Relationship Id="rId10" Type="http://schemas.openxmlformats.org/officeDocument/2006/relationships/image" Target="../media/image155.png"/><Relationship Id="rId19" Type="http://schemas.openxmlformats.org/officeDocument/2006/relationships/image" Target="../media/image161.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8.png"/><Relationship Id="rId22" Type="http://schemas.openxmlformats.org/officeDocument/2006/relationships/image" Target="../media/image73.png"/><Relationship Id="rId27" Type="http://schemas.openxmlformats.org/officeDocument/2006/relationships/image" Target="../media/image168.png"/></Relationships>
</file>

<file path=ppt/slides/_rels/slide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78.png"/><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s>
</file>

<file path=ppt/slides/_rels/slide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jpeg"/><Relationship Id="rId4" Type="http://schemas.openxmlformats.org/officeDocument/2006/relationships/image" Target="../media/image19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docs.aws.amazon.com/AWSCloudFormation/latest/UserGuide/Welcome.html" TargetMode="External"/><Relationship Id="rId2" Type="http://schemas.openxmlformats.org/officeDocument/2006/relationships/hyperlink" Target="http://aws.amazon.com/cloudformation/" TargetMode="External"/><Relationship Id="rId1" Type="http://schemas.openxmlformats.org/officeDocument/2006/relationships/slideLayout" Target="../slideLayouts/slideLayout2.xml"/><Relationship Id="rId4" Type="http://schemas.openxmlformats.org/officeDocument/2006/relationships/hyperlink" Target="http://aws.amazon.com/developertools/646018034480568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14" y="1913001"/>
            <a:ext cx="7709598" cy="453390"/>
          </a:xfrm>
          <a:prstGeom prst="rect">
            <a:avLst/>
          </a:prstGeom>
        </p:spPr>
      </p:pic>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49" y="2492121"/>
            <a:ext cx="5538711" cy="3576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3425" y="356723"/>
            <a:ext cx="6407812"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Elastic  Beanstalk  environment</a:t>
            </a:r>
            <a:endParaRPr sz="3300">
              <a:latin typeface="Arial"/>
              <a:cs typeface="Arial"/>
            </a:endParaRPr>
          </a:p>
        </p:txBody>
      </p:sp>
      <p:pic>
        <p:nvPicPr>
          <p:cNvPr id="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504" y="1004315"/>
            <a:ext cx="4052316" cy="3371088"/>
          </a:xfrm>
          <a:prstGeom prst="rect">
            <a:avLst/>
          </a:prstGeom>
        </p:spPr>
      </p:pic>
      <p:sp>
        <p:nvSpPr>
          <p:cNvPr id="21" name="object 21"/>
          <p:cNvSpPr/>
          <p:nvPr/>
        </p:nvSpPr>
        <p:spPr>
          <a:xfrm>
            <a:off x="4841748" y="1028700"/>
            <a:ext cx="3957828" cy="3276600"/>
          </a:xfrm>
          <a:custGeom>
            <a:avLst/>
            <a:gdLst/>
            <a:ahLst/>
            <a:cxnLst/>
            <a:rect l="l" t="t" r="r" b="b"/>
            <a:pathLst>
              <a:path w="3957828" h="3276600">
                <a:moveTo>
                  <a:pt x="0" y="143764"/>
                </a:moveTo>
                <a:cubicBezTo>
                  <a:pt x="0" y="64389"/>
                  <a:pt x="64389" y="0"/>
                  <a:pt x="143764" y="0"/>
                </a:cubicBezTo>
                <a:lnTo>
                  <a:pt x="3814064" y="0"/>
                </a:lnTo>
                <a:cubicBezTo>
                  <a:pt x="3893439" y="0"/>
                  <a:pt x="3957828" y="64389"/>
                  <a:pt x="3957828" y="143764"/>
                </a:cubicBezTo>
                <a:lnTo>
                  <a:pt x="3957828" y="3132823"/>
                </a:lnTo>
                <a:cubicBezTo>
                  <a:pt x="3957828" y="3212223"/>
                  <a:pt x="3893439" y="3276600"/>
                  <a:pt x="3814064" y="3276600"/>
                </a:cubicBezTo>
                <a:lnTo>
                  <a:pt x="143764" y="3276600"/>
                </a:lnTo>
                <a:cubicBezTo>
                  <a:pt x="64389" y="3276600"/>
                  <a:pt x="0" y="3212223"/>
                  <a:pt x="0" y="3132823"/>
                </a:cubicBezTo>
                <a:close/>
              </a:path>
            </a:pathLst>
          </a:custGeom>
          <a:solidFill>
            <a:srgbClr val="FFFFFF"/>
          </a:solidFill>
        </p:spPr>
        <p:txBody>
          <a:bodyPr wrap="square" lIns="0" tIns="0" rIns="0" bIns="0" rtlCol="0">
            <a:noAutofit/>
          </a:bodyPr>
          <a:lstStyle/>
          <a:p>
            <a:endParaRPr/>
          </a:p>
        </p:txBody>
      </p:sp>
      <p:sp>
        <p:nvSpPr>
          <p:cNvPr id="22" name="object 22"/>
          <p:cNvSpPr/>
          <p:nvPr/>
        </p:nvSpPr>
        <p:spPr>
          <a:xfrm>
            <a:off x="4837176" y="1024128"/>
            <a:ext cx="3966972" cy="3285743"/>
          </a:xfrm>
          <a:custGeom>
            <a:avLst/>
            <a:gdLst/>
            <a:ahLst/>
            <a:cxnLst/>
            <a:rect l="l" t="t" r="r" b="b"/>
            <a:pathLst>
              <a:path w="3966972" h="3285743">
                <a:moveTo>
                  <a:pt x="4572" y="148336"/>
                </a:moveTo>
                <a:cubicBezTo>
                  <a:pt x="4572" y="68961"/>
                  <a:pt x="68961" y="4572"/>
                  <a:pt x="148336" y="4572"/>
                </a:cubicBezTo>
                <a:lnTo>
                  <a:pt x="3818636" y="4572"/>
                </a:lnTo>
                <a:cubicBezTo>
                  <a:pt x="3898011" y="4572"/>
                  <a:pt x="3962400" y="68961"/>
                  <a:pt x="3962400" y="148336"/>
                </a:cubicBezTo>
                <a:lnTo>
                  <a:pt x="3962400" y="3137395"/>
                </a:lnTo>
                <a:cubicBezTo>
                  <a:pt x="3962400" y="3216795"/>
                  <a:pt x="3898011" y="3281172"/>
                  <a:pt x="3818636" y="3281172"/>
                </a:cubicBezTo>
                <a:lnTo>
                  <a:pt x="148336" y="3281172"/>
                </a:lnTo>
                <a:cubicBezTo>
                  <a:pt x="68961" y="3281172"/>
                  <a:pt x="4572" y="3216795"/>
                  <a:pt x="4572" y="3137395"/>
                </a:cubicBezTo>
                <a:close/>
              </a:path>
            </a:pathLst>
          </a:custGeom>
          <a:ln w="9144">
            <a:solidFill>
              <a:srgbClr val="FFC000"/>
            </a:solidFill>
          </a:ln>
        </p:spPr>
        <p:txBody>
          <a:bodyPr wrap="square" lIns="0" tIns="0" rIns="0" bIns="0" rtlCol="0">
            <a:noAutofit/>
          </a:bodyPr>
          <a:lstStyle/>
          <a:p>
            <a:endParaRPr/>
          </a:p>
        </p:txBody>
      </p:sp>
      <p:pic>
        <p:nvPicPr>
          <p:cNvPr id="4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48" y="1438656"/>
            <a:ext cx="3808476" cy="2542032"/>
          </a:xfrm>
          <a:prstGeom prst="rect">
            <a:avLst/>
          </a:prstGeom>
        </p:spPr>
      </p:pic>
      <p:sp>
        <p:nvSpPr>
          <p:cNvPr id="3" name="text 1"/>
          <p:cNvSpPr txBox="1"/>
          <p:nvPr/>
        </p:nvSpPr>
        <p:spPr>
          <a:xfrm>
            <a:off x="433425" y="1090232"/>
            <a:ext cx="1348126" cy="267766"/>
          </a:xfrm>
          <a:prstGeom prst="rect">
            <a:avLst/>
          </a:prstGeom>
        </p:spPr>
        <p:txBody>
          <a:bodyPr vert="horz" wrap="none" lIns="0" tIns="0" rIns="0" bIns="0" rtlCol="0">
            <a:spAutoFit/>
          </a:bodyPr>
          <a:lstStyle/>
          <a:p>
            <a:pPr marL="0">
              <a:lnSpc>
                <a:spcPct val="100000"/>
              </a:lnSpc>
            </a:pPr>
            <a:r>
              <a:rPr sz="1740" spc="10" dirty="0">
                <a:latin typeface="Arial"/>
                <a:cs typeface="Arial"/>
              </a:rPr>
              <a:t>•  Two  types:</a:t>
            </a:r>
            <a:endParaRPr sz="1700">
              <a:latin typeface="Arial"/>
              <a:cs typeface="Arial"/>
            </a:endParaRPr>
          </a:p>
        </p:txBody>
      </p:sp>
      <p:sp>
        <p:nvSpPr>
          <p:cNvPr id="4" name="text 1"/>
          <p:cNvSpPr txBox="1"/>
          <p:nvPr/>
        </p:nvSpPr>
        <p:spPr>
          <a:xfrm>
            <a:off x="890625" y="1440476"/>
            <a:ext cx="1802096" cy="267766"/>
          </a:xfrm>
          <a:prstGeom prst="rect">
            <a:avLst/>
          </a:prstGeom>
        </p:spPr>
        <p:txBody>
          <a:bodyPr vert="horz" wrap="none" lIns="0" tIns="0" rIns="0" bIns="0" rtlCol="0">
            <a:spAutoFit/>
          </a:bodyPr>
          <a:lstStyle/>
          <a:p>
            <a:pPr marL="0">
              <a:lnSpc>
                <a:spcPct val="100000"/>
              </a:lnSpc>
            </a:pPr>
            <a:r>
              <a:rPr sz="1740" spc="10" dirty="0">
                <a:latin typeface="Arial"/>
                <a:cs typeface="Arial"/>
              </a:rPr>
              <a:t>•  Single  instance</a:t>
            </a:r>
            <a:endParaRPr sz="1700">
              <a:latin typeface="Arial"/>
              <a:cs typeface="Arial"/>
            </a:endParaRPr>
          </a:p>
        </p:txBody>
      </p:sp>
      <p:sp>
        <p:nvSpPr>
          <p:cNvPr id="5" name="text 1"/>
          <p:cNvSpPr txBox="1"/>
          <p:nvPr/>
        </p:nvSpPr>
        <p:spPr>
          <a:xfrm>
            <a:off x="890625" y="1791653"/>
            <a:ext cx="3150221" cy="258532"/>
          </a:xfrm>
          <a:prstGeom prst="rect">
            <a:avLst/>
          </a:prstGeom>
        </p:spPr>
        <p:txBody>
          <a:bodyPr vert="horz" wrap="none" lIns="0" tIns="0" rIns="0" bIns="0" rtlCol="0">
            <a:spAutoFit/>
          </a:bodyPr>
          <a:lstStyle/>
          <a:p>
            <a:pPr marL="0">
              <a:lnSpc>
                <a:spcPct val="100000"/>
              </a:lnSpc>
            </a:pPr>
            <a:r>
              <a:rPr sz="1680" spc="10" dirty="0">
                <a:latin typeface="Arial"/>
                <a:cs typeface="Arial"/>
              </a:rPr>
              <a:t>•  Load  balancing,  auto  scaling</a:t>
            </a:r>
            <a:endParaRPr sz="1600">
              <a:latin typeface="Arial"/>
              <a:cs typeface="Arial"/>
            </a:endParaRPr>
          </a:p>
        </p:txBody>
      </p:sp>
      <p:sp>
        <p:nvSpPr>
          <p:cNvPr id="6" name="text 1"/>
          <p:cNvSpPr txBox="1"/>
          <p:nvPr/>
        </p:nvSpPr>
        <p:spPr>
          <a:xfrm>
            <a:off x="433425" y="2142173"/>
            <a:ext cx="3786229" cy="258532"/>
          </a:xfrm>
          <a:prstGeom prst="rect">
            <a:avLst/>
          </a:prstGeom>
        </p:spPr>
        <p:txBody>
          <a:bodyPr vert="horz" wrap="none" lIns="0" tIns="0" rIns="0" bIns="0" rtlCol="0">
            <a:spAutoFit/>
          </a:bodyPr>
          <a:lstStyle/>
          <a:p>
            <a:pPr marL="0">
              <a:lnSpc>
                <a:spcPct val="100000"/>
              </a:lnSpc>
            </a:pPr>
            <a:r>
              <a:rPr sz="1680" spc="10" dirty="0">
                <a:latin typeface="Arial"/>
                <a:cs typeface="Arial"/>
              </a:rPr>
              <a:t>•  Two  tiers  (web  server  and  worker)</a:t>
            </a:r>
            <a:endParaRPr sz="1600">
              <a:latin typeface="Arial"/>
              <a:cs typeface="Arial"/>
            </a:endParaRPr>
          </a:p>
        </p:txBody>
      </p:sp>
      <p:sp>
        <p:nvSpPr>
          <p:cNvPr id="7" name="text 1"/>
          <p:cNvSpPr txBox="1"/>
          <p:nvPr/>
        </p:nvSpPr>
        <p:spPr>
          <a:xfrm>
            <a:off x="433425" y="2492417"/>
            <a:ext cx="4251477" cy="1078878"/>
          </a:xfrm>
          <a:prstGeom prst="rect">
            <a:avLst/>
          </a:prstGeom>
        </p:spPr>
        <p:txBody>
          <a:bodyPr vert="horz" wrap="none" lIns="0" tIns="0" rIns="0" bIns="0" rtlCol="0">
            <a:spAutoFit/>
          </a:bodyPr>
          <a:lstStyle/>
          <a:p>
            <a:pPr marL="0">
              <a:lnSpc>
                <a:spcPct val="100000"/>
              </a:lnSpc>
            </a:pPr>
            <a:r>
              <a:rPr sz="1680" spc="10" dirty="0">
                <a:latin typeface="Arial"/>
                <a:cs typeface="Arial"/>
              </a:rPr>
              <a:t>•  Elastic  Beanstalk  provisions  necessary</a:t>
            </a:r>
            <a:endParaRPr sz="1600">
              <a:latin typeface="Arial"/>
              <a:cs typeface="Arial"/>
            </a:endParaRPr>
          </a:p>
          <a:p>
            <a:pPr marL="166116">
              <a:lnSpc>
                <a:spcPct val="100000"/>
              </a:lnSpc>
            </a:pPr>
            <a:r>
              <a:rPr sz="1800" spc="10" dirty="0">
                <a:latin typeface="Arial"/>
                <a:cs typeface="Arial"/>
              </a:rPr>
              <a:t>infrastructure  resources  such  as  load</a:t>
            </a:r>
            <a:endParaRPr sz="1800">
              <a:latin typeface="Arial"/>
              <a:cs typeface="Arial"/>
            </a:endParaRPr>
          </a:p>
          <a:p>
            <a:pPr marL="166116">
              <a:lnSpc>
                <a:spcPct val="100000"/>
              </a:lnSpc>
            </a:pPr>
            <a:r>
              <a:rPr sz="1680" spc="10" dirty="0">
                <a:latin typeface="Arial"/>
                <a:cs typeface="Arial"/>
              </a:rPr>
              <a:t>balancers,  auto-scaling  groups,  security</a:t>
            </a:r>
            <a:endParaRPr sz="1600">
              <a:latin typeface="Arial"/>
              <a:cs typeface="Arial"/>
            </a:endParaRPr>
          </a:p>
          <a:p>
            <a:pPr marL="166116">
              <a:lnSpc>
                <a:spcPct val="100000"/>
              </a:lnSpc>
            </a:pPr>
            <a:r>
              <a:rPr sz="1800" spc="10" dirty="0">
                <a:latin typeface="Arial"/>
                <a:cs typeface="Arial"/>
              </a:rPr>
              <a:t>groups,  and  databases  (optional)</a:t>
            </a:r>
            <a:endParaRPr sz="1800">
              <a:latin typeface="Arial"/>
              <a:cs typeface="Arial"/>
            </a:endParaRPr>
          </a:p>
        </p:txBody>
      </p:sp>
      <p:sp>
        <p:nvSpPr>
          <p:cNvPr id="8" name="text 1"/>
          <p:cNvSpPr txBox="1"/>
          <p:nvPr/>
        </p:nvSpPr>
        <p:spPr>
          <a:xfrm>
            <a:off x="433425" y="3666151"/>
            <a:ext cx="4255042" cy="530315"/>
          </a:xfrm>
          <a:prstGeom prst="rect">
            <a:avLst/>
          </a:prstGeom>
        </p:spPr>
        <p:txBody>
          <a:bodyPr vert="horz" wrap="none" lIns="0" tIns="0" rIns="0" bIns="0" rtlCol="0">
            <a:spAutoFit/>
          </a:bodyPr>
          <a:lstStyle/>
          <a:p>
            <a:pPr marL="0">
              <a:lnSpc>
                <a:spcPct val="100000"/>
              </a:lnSpc>
            </a:pPr>
            <a:r>
              <a:rPr sz="1590" spc="10" dirty="0">
                <a:latin typeface="Arial"/>
                <a:cs typeface="Arial"/>
              </a:rPr>
              <a:t>•  Configures  Amazon  Route  53  and  gives</a:t>
            </a:r>
            <a:endParaRPr sz="1500">
              <a:latin typeface="Arial"/>
              <a:cs typeface="Arial"/>
            </a:endParaRPr>
          </a:p>
          <a:p>
            <a:pPr marL="166116">
              <a:lnSpc>
                <a:spcPct val="100000"/>
              </a:lnSpc>
            </a:pPr>
            <a:r>
              <a:rPr sz="1800" spc="10" dirty="0">
                <a:latin typeface="Arial"/>
                <a:cs typeface="Arial"/>
              </a:rPr>
              <a:t>you  a  unique  domain  name</a:t>
            </a:r>
            <a:endParaRPr sz="1800">
              <a:latin typeface="Arial"/>
              <a:cs typeface="Arial"/>
            </a:endParaRPr>
          </a:p>
        </p:txBody>
      </p:sp>
      <p:sp>
        <p:nvSpPr>
          <p:cNvPr id="9" name="text 1"/>
          <p:cNvSpPr txBox="1"/>
          <p:nvPr/>
        </p:nvSpPr>
        <p:spPr>
          <a:xfrm>
            <a:off x="623925" y="4315051"/>
            <a:ext cx="4009752" cy="236988"/>
          </a:xfrm>
          <a:prstGeom prst="rect">
            <a:avLst/>
          </a:prstGeom>
        </p:spPr>
        <p:txBody>
          <a:bodyPr vert="horz" wrap="none" lIns="0" tIns="0" rIns="0" bIns="0" rtlCol="0">
            <a:spAutoFit/>
          </a:bodyPr>
          <a:lstStyle/>
          <a:p>
            <a:pPr marL="0">
              <a:lnSpc>
                <a:spcPct val="100000"/>
              </a:lnSpc>
            </a:pPr>
            <a:r>
              <a:rPr sz="1540" spc="10" dirty="0">
                <a:latin typeface="Arial"/>
                <a:cs typeface="Arial"/>
              </a:rPr>
              <a:t>(For example: yourapp.elasticbeanstalk.com)</a:t>
            </a:r>
            <a:endParaRPr sz="15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4340" y="356723"/>
            <a:ext cx="5517770"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On-instance  configuration</a:t>
            </a:r>
            <a:endParaRPr sz="3300">
              <a:latin typeface="Arial"/>
              <a:cs typeface="Arial"/>
            </a:endParaRPr>
          </a:p>
        </p:txBody>
      </p:sp>
      <p:pic>
        <p:nvPicPr>
          <p:cNvPr id="4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2996" y="1575816"/>
            <a:ext cx="2360676" cy="2883407"/>
          </a:xfrm>
          <a:prstGeom prst="rect">
            <a:avLst/>
          </a:prstGeom>
        </p:spPr>
      </p:pic>
      <p:sp>
        <p:nvSpPr>
          <p:cNvPr id="3" name="text 1"/>
          <p:cNvSpPr txBox="1"/>
          <p:nvPr/>
        </p:nvSpPr>
        <p:spPr>
          <a:xfrm>
            <a:off x="4419346" y="1503425"/>
            <a:ext cx="844655" cy="210827"/>
          </a:xfrm>
          <a:prstGeom prst="rect">
            <a:avLst/>
          </a:prstGeom>
        </p:spPr>
        <p:txBody>
          <a:bodyPr vert="horz" wrap="none" lIns="0" tIns="0" rIns="0" bIns="0" rtlCol="0">
            <a:spAutoFit/>
          </a:bodyPr>
          <a:lstStyle/>
          <a:p>
            <a:pPr marL="0">
              <a:lnSpc>
                <a:spcPct val="100000"/>
              </a:lnSpc>
            </a:pPr>
            <a:r>
              <a:rPr sz="1370" spc="10" dirty="0">
                <a:latin typeface="Arial"/>
                <a:cs typeface="Arial"/>
              </a:rPr>
              <a:t>Your  code</a:t>
            </a:r>
            <a:endParaRPr sz="1300">
              <a:latin typeface="Arial"/>
              <a:cs typeface="Arial"/>
            </a:endParaRPr>
          </a:p>
        </p:txBody>
      </p:sp>
      <p:sp>
        <p:nvSpPr>
          <p:cNvPr id="4" name="text 1"/>
          <p:cNvSpPr txBox="1"/>
          <p:nvPr/>
        </p:nvSpPr>
        <p:spPr>
          <a:xfrm>
            <a:off x="4210558" y="2064511"/>
            <a:ext cx="1054135" cy="210827"/>
          </a:xfrm>
          <a:prstGeom prst="rect">
            <a:avLst/>
          </a:prstGeom>
        </p:spPr>
        <p:txBody>
          <a:bodyPr vert="horz" wrap="none" lIns="0" tIns="0" rIns="0" bIns="0" rtlCol="0">
            <a:spAutoFit/>
          </a:bodyPr>
          <a:lstStyle/>
          <a:p>
            <a:pPr marL="0">
              <a:lnSpc>
                <a:spcPct val="100000"/>
              </a:lnSpc>
            </a:pPr>
            <a:r>
              <a:rPr sz="1370" spc="10" dirty="0">
                <a:latin typeface="Arial"/>
                <a:cs typeface="Arial"/>
              </a:rPr>
              <a:t>HTTP  server</a:t>
            </a:r>
            <a:endParaRPr sz="1300">
              <a:latin typeface="Arial"/>
              <a:cs typeface="Arial"/>
            </a:endParaRPr>
          </a:p>
        </p:txBody>
      </p:sp>
      <p:sp>
        <p:nvSpPr>
          <p:cNvPr id="5" name="text 1"/>
          <p:cNvSpPr txBox="1"/>
          <p:nvPr/>
        </p:nvSpPr>
        <p:spPr>
          <a:xfrm>
            <a:off x="3802126" y="2497327"/>
            <a:ext cx="1465466" cy="210827"/>
          </a:xfrm>
          <a:prstGeom prst="rect">
            <a:avLst/>
          </a:prstGeom>
        </p:spPr>
        <p:txBody>
          <a:bodyPr vert="horz" wrap="none" lIns="0" tIns="0" rIns="0" bIns="0" rtlCol="0">
            <a:spAutoFit/>
          </a:bodyPr>
          <a:lstStyle/>
          <a:p>
            <a:pPr marL="0">
              <a:lnSpc>
                <a:spcPct val="100000"/>
              </a:lnSpc>
            </a:pPr>
            <a:r>
              <a:rPr sz="1370" spc="10" dirty="0">
                <a:latin typeface="Arial"/>
                <a:cs typeface="Arial"/>
              </a:rPr>
              <a:t>Application  server</a:t>
            </a:r>
            <a:endParaRPr sz="1300">
              <a:latin typeface="Arial"/>
              <a:cs typeface="Arial"/>
            </a:endParaRPr>
          </a:p>
        </p:txBody>
      </p:sp>
      <p:sp>
        <p:nvSpPr>
          <p:cNvPr id="6" name="text 1"/>
          <p:cNvSpPr txBox="1"/>
          <p:nvPr/>
        </p:nvSpPr>
        <p:spPr>
          <a:xfrm>
            <a:off x="3565906" y="2930524"/>
            <a:ext cx="1702069" cy="210827"/>
          </a:xfrm>
          <a:prstGeom prst="rect">
            <a:avLst/>
          </a:prstGeom>
        </p:spPr>
        <p:txBody>
          <a:bodyPr vert="horz" wrap="none" lIns="0" tIns="0" rIns="0" bIns="0" rtlCol="0">
            <a:spAutoFit/>
          </a:bodyPr>
          <a:lstStyle/>
          <a:p>
            <a:pPr marL="0">
              <a:lnSpc>
                <a:spcPct val="100000"/>
              </a:lnSpc>
            </a:pPr>
            <a:r>
              <a:rPr sz="1370" spc="10" dirty="0">
                <a:latin typeface="Arial"/>
                <a:cs typeface="Arial"/>
              </a:rPr>
              <a:t>Language  interpreter</a:t>
            </a:r>
            <a:endParaRPr sz="1300">
              <a:latin typeface="Arial"/>
              <a:cs typeface="Arial"/>
            </a:endParaRPr>
          </a:p>
        </p:txBody>
      </p:sp>
      <p:sp>
        <p:nvSpPr>
          <p:cNvPr id="7" name="text 1"/>
          <p:cNvSpPr txBox="1"/>
          <p:nvPr/>
        </p:nvSpPr>
        <p:spPr>
          <a:xfrm>
            <a:off x="3821938" y="3363340"/>
            <a:ext cx="1443665" cy="210827"/>
          </a:xfrm>
          <a:prstGeom prst="rect">
            <a:avLst/>
          </a:prstGeom>
        </p:spPr>
        <p:txBody>
          <a:bodyPr vert="horz" wrap="none" lIns="0" tIns="0" rIns="0" bIns="0" rtlCol="0">
            <a:spAutoFit/>
          </a:bodyPr>
          <a:lstStyle/>
          <a:p>
            <a:pPr marL="0">
              <a:lnSpc>
                <a:spcPct val="100000"/>
              </a:lnSpc>
            </a:pPr>
            <a:r>
              <a:rPr sz="1370" spc="10" dirty="0">
                <a:latin typeface="Arial"/>
                <a:cs typeface="Arial"/>
              </a:rPr>
              <a:t>Operating  system</a:t>
            </a:r>
            <a:endParaRPr sz="1300">
              <a:latin typeface="Arial"/>
              <a:cs typeface="Arial"/>
            </a:endParaRPr>
          </a:p>
        </p:txBody>
      </p:sp>
      <p:sp>
        <p:nvSpPr>
          <p:cNvPr id="8" name="text 1"/>
          <p:cNvSpPr txBox="1"/>
          <p:nvPr/>
        </p:nvSpPr>
        <p:spPr>
          <a:xfrm>
            <a:off x="4846320" y="3796105"/>
            <a:ext cx="373820" cy="215444"/>
          </a:xfrm>
          <a:prstGeom prst="rect">
            <a:avLst/>
          </a:prstGeom>
        </p:spPr>
        <p:txBody>
          <a:bodyPr vert="horz" wrap="none" lIns="0" tIns="0" rIns="0" bIns="0" rtlCol="0">
            <a:spAutoFit/>
          </a:bodyPr>
          <a:lstStyle/>
          <a:p>
            <a:pPr marL="0">
              <a:lnSpc>
                <a:spcPct val="100000"/>
              </a:lnSpc>
            </a:pPr>
            <a:r>
              <a:rPr sz="1400" spc="10" dirty="0">
                <a:latin typeface="Arial"/>
                <a:cs typeface="Arial"/>
              </a:rPr>
              <a:t>Host</a:t>
            </a:r>
            <a:endParaRPr sz="1400">
              <a:latin typeface="Arial"/>
              <a:cs typeface="Arial"/>
            </a:endParaRPr>
          </a:p>
        </p:txBody>
      </p:sp>
      <p:sp>
        <p:nvSpPr>
          <p:cNvPr id="23" name="object 23"/>
          <p:cNvSpPr/>
          <p:nvPr/>
        </p:nvSpPr>
        <p:spPr>
          <a:xfrm>
            <a:off x="5723636" y="1601724"/>
            <a:ext cx="1039876" cy="492125"/>
          </a:xfrm>
          <a:custGeom>
            <a:avLst/>
            <a:gdLst/>
            <a:ahLst/>
            <a:cxnLst/>
            <a:rect l="l" t="t" r="r" b="b"/>
            <a:pathLst>
              <a:path w="1039876" h="492125">
                <a:moveTo>
                  <a:pt x="14732" y="0"/>
                </a:moveTo>
                <a:lnTo>
                  <a:pt x="982471" y="409575"/>
                </a:lnTo>
                <a:lnTo>
                  <a:pt x="967613" y="444754"/>
                </a:lnTo>
                <a:lnTo>
                  <a:pt x="0" y="35052"/>
                </a:lnTo>
                <a:close/>
                <a:moveTo>
                  <a:pt x="997331" y="374523"/>
                </a:moveTo>
                <a:cubicBezTo>
                  <a:pt x="1026287" y="386842"/>
                  <a:pt x="1039876" y="420370"/>
                  <a:pt x="1027557" y="449453"/>
                </a:cubicBezTo>
                <a:cubicBezTo>
                  <a:pt x="1015365" y="478536"/>
                  <a:pt x="981837" y="492125"/>
                  <a:pt x="952754" y="479806"/>
                </a:cubicBezTo>
                <a:cubicBezTo>
                  <a:pt x="923670" y="467487"/>
                  <a:pt x="910082" y="433959"/>
                  <a:pt x="922401" y="404876"/>
                </a:cubicBezTo>
                <a:cubicBezTo>
                  <a:pt x="934720" y="375793"/>
                  <a:pt x="968248" y="362204"/>
                  <a:pt x="997331" y="374523"/>
                </a:cubicBezTo>
                <a:close/>
              </a:path>
            </a:pathLst>
          </a:custGeom>
          <a:solidFill>
            <a:srgbClr val="6E9E50"/>
          </a:solidFill>
        </p:spPr>
        <p:txBody>
          <a:bodyPr wrap="square" lIns="0" tIns="0" rIns="0" bIns="0" rtlCol="0">
            <a:noAutofit/>
          </a:bodyPr>
          <a:lstStyle/>
          <a:p>
            <a:endParaRPr/>
          </a:p>
        </p:txBody>
      </p:sp>
      <p:sp>
        <p:nvSpPr>
          <p:cNvPr id="24" name="object 24"/>
          <p:cNvSpPr/>
          <p:nvPr/>
        </p:nvSpPr>
        <p:spPr>
          <a:xfrm>
            <a:off x="5271516" y="1598676"/>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25" name="object 25"/>
          <p:cNvSpPr/>
          <p:nvPr/>
        </p:nvSpPr>
        <p:spPr>
          <a:xfrm>
            <a:off x="5244084" y="2147316"/>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26" name="object 26"/>
          <p:cNvSpPr/>
          <p:nvPr/>
        </p:nvSpPr>
        <p:spPr>
          <a:xfrm>
            <a:off x="5244084" y="2586228"/>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27" name="object 27"/>
          <p:cNvSpPr/>
          <p:nvPr/>
        </p:nvSpPr>
        <p:spPr>
          <a:xfrm>
            <a:off x="5271516" y="3031236"/>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28" name="object 28"/>
          <p:cNvSpPr/>
          <p:nvPr/>
        </p:nvSpPr>
        <p:spPr>
          <a:xfrm>
            <a:off x="5244084" y="3461004"/>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29" name="object 29"/>
          <p:cNvSpPr/>
          <p:nvPr/>
        </p:nvSpPr>
        <p:spPr>
          <a:xfrm>
            <a:off x="5244084" y="3887724"/>
            <a:ext cx="495300" cy="38100"/>
          </a:xfrm>
          <a:custGeom>
            <a:avLst/>
            <a:gdLst/>
            <a:ahLst/>
            <a:cxnLst/>
            <a:rect l="l" t="t" r="r" b="b"/>
            <a:pathLst>
              <a:path w="495300" h="38100">
                <a:moveTo>
                  <a:pt x="476250" y="19050"/>
                </a:moveTo>
                <a:lnTo>
                  <a:pt x="19050" y="19050"/>
                </a:lnTo>
              </a:path>
            </a:pathLst>
          </a:custGeom>
          <a:ln w="38100">
            <a:solidFill>
              <a:srgbClr val="6E9E50"/>
            </a:solidFill>
          </a:ln>
        </p:spPr>
        <p:txBody>
          <a:bodyPr wrap="square" lIns="0" tIns="0" rIns="0" bIns="0" rtlCol="0">
            <a:noAutofit/>
          </a:bodyPr>
          <a:lstStyle/>
          <a:p>
            <a:endParaRPr/>
          </a:p>
        </p:txBody>
      </p:sp>
      <p:sp>
        <p:nvSpPr>
          <p:cNvPr id="30" name="object 30"/>
          <p:cNvSpPr/>
          <p:nvPr/>
        </p:nvSpPr>
        <p:spPr>
          <a:xfrm>
            <a:off x="5696458" y="2148713"/>
            <a:ext cx="813308" cy="378333"/>
          </a:xfrm>
          <a:custGeom>
            <a:avLst/>
            <a:gdLst/>
            <a:ahLst/>
            <a:cxnLst/>
            <a:rect l="l" t="t" r="r" b="b"/>
            <a:pathLst>
              <a:path w="813308" h="378333">
                <a:moveTo>
                  <a:pt x="14224" y="0"/>
                </a:moveTo>
                <a:lnTo>
                  <a:pt x="755650" y="295910"/>
                </a:lnTo>
                <a:lnTo>
                  <a:pt x="741426" y="331216"/>
                </a:lnTo>
                <a:lnTo>
                  <a:pt x="0" y="35306"/>
                </a:lnTo>
                <a:close/>
                <a:moveTo>
                  <a:pt x="769747" y="260477"/>
                </a:moveTo>
                <a:cubicBezTo>
                  <a:pt x="799084" y="272161"/>
                  <a:pt x="813308" y="305435"/>
                  <a:pt x="801624" y="334772"/>
                </a:cubicBezTo>
                <a:cubicBezTo>
                  <a:pt x="789940" y="364109"/>
                  <a:pt x="756666" y="378333"/>
                  <a:pt x="727329" y="366649"/>
                </a:cubicBezTo>
                <a:cubicBezTo>
                  <a:pt x="697992" y="354965"/>
                  <a:pt x="683768" y="321691"/>
                  <a:pt x="695452" y="292354"/>
                </a:cubicBezTo>
                <a:cubicBezTo>
                  <a:pt x="707136" y="263144"/>
                  <a:pt x="740410" y="248793"/>
                  <a:pt x="769747" y="260477"/>
                </a:cubicBezTo>
                <a:close/>
              </a:path>
            </a:pathLst>
          </a:custGeom>
          <a:solidFill>
            <a:srgbClr val="6E9E50"/>
          </a:solidFill>
        </p:spPr>
        <p:txBody>
          <a:bodyPr wrap="square" lIns="0" tIns="0" rIns="0" bIns="0" rtlCol="0">
            <a:noAutofit/>
          </a:bodyPr>
          <a:lstStyle/>
          <a:p>
            <a:endParaRPr/>
          </a:p>
        </p:txBody>
      </p:sp>
      <p:sp>
        <p:nvSpPr>
          <p:cNvPr id="31" name="object 31"/>
          <p:cNvSpPr/>
          <p:nvPr/>
        </p:nvSpPr>
        <p:spPr>
          <a:xfrm>
            <a:off x="5701792" y="2591816"/>
            <a:ext cx="540766" cy="346964"/>
          </a:xfrm>
          <a:custGeom>
            <a:avLst/>
            <a:gdLst/>
            <a:ahLst/>
            <a:cxnLst/>
            <a:rect l="l" t="t" r="r" b="b"/>
            <a:pathLst>
              <a:path w="540766" h="346964">
                <a:moveTo>
                  <a:pt x="18796" y="0"/>
                </a:moveTo>
                <a:lnTo>
                  <a:pt x="484886" y="265049"/>
                </a:lnTo>
                <a:lnTo>
                  <a:pt x="465963" y="298196"/>
                </a:lnTo>
                <a:lnTo>
                  <a:pt x="0" y="33020"/>
                </a:lnTo>
                <a:close/>
                <a:moveTo>
                  <a:pt x="503682" y="232029"/>
                </a:moveTo>
                <a:cubicBezTo>
                  <a:pt x="531114" y="247523"/>
                  <a:pt x="540766" y="282448"/>
                  <a:pt x="525145" y="309880"/>
                </a:cubicBezTo>
                <a:cubicBezTo>
                  <a:pt x="509524" y="337312"/>
                  <a:pt x="474599" y="346964"/>
                  <a:pt x="447167" y="331343"/>
                </a:cubicBezTo>
                <a:cubicBezTo>
                  <a:pt x="419735" y="315722"/>
                  <a:pt x="410210" y="280797"/>
                  <a:pt x="425704" y="253365"/>
                </a:cubicBezTo>
                <a:cubicBezTo>
                  <a:pt x="441325" y="225933"/>
                  <a:pt x="476250" y="216408"/>
                  <a:pt x="503682" y="232029"/>
                </a:cubicBezTo>
                <a:close/>
              </a:path>
            </a:pathLst>
          </a:custGeom>
          <a:solidFill>
            <a:srgbClr val="6E9E50"/>
          </a:solidFill>
        </p:spPr>
        <p:txBody>
          <a:bodyPr wrap="square" lIns="0" tIns="0" rIns="0" bIns="0" rtlCol="0">
            <a:noAutofit/>
          </a:bodyPr>
          <a:lstStyle/>
          <a:p>
            <a:endParaRPr/>
          </a:p>
        </p:txBody>
      </p:sp>
      <p:sp>
        <p:nvSpPr>
          <p:cNvPr id="32" name="object 32"/>
          <p:cNvSpPr/>
          <p:nvPr/>
        </p:nvSpPr>
        <p:spPr>
          <a:xfrm>
            <a:off x="5730367" y="2960116"/>
            <a:ext cx="1026414" cy="116332"/>
          </a:xfrm>
          <a:custGeom>
            <a:avLst/>
            <a:gdLst/>
            <a:ahLst/>
            <a:cxnLst/>
            <a:rect l="l" t="t" r="r" b="b"/>
            <a:pathLst>
              <a:path w="1026414" h="116332">
                <a:moveTo>
                  <a:pt x="1270" y="107569"/>
                </a:moveTo>
                <a:lnTo>
                  <a:pt x="968883" y="77216"/>
                </a:lnTo>
                <a:lnTo>
                  <a:pt x="967613" y="39116"/>
                </a:lnTo>
                <a:lnTo>
                  <a:pt x="0" y="69469"/>
                </a:lnTo>
                <a:close/>
                <a:moveTo>
                  <a:pt x="970026" y="115316"/>
                </a:moveTo>
                <a:cubicBezTo>
                  <a:pt x="1001649" y="114300"/>
                  <a:pt x="1026414" y="87884"/>
                  <a:pt x="1025398" y="56388"/>
                </a:cubicBezTo>
                <a:cubicBezTo>
                  <a:pt x="1024382" y="24765"/>
                  <a:pt x="997965" y="0"/>
                  <a:pt x="966470" y="1016"/>
                </a:cubicBezTo>
                <a:cubicBezTo>
                  <a:pt x="934974" y="2032"/>
                  <a:pt x="910209" y="28448"/>
                  <a:pt x="911098" y="59944"/>
                </a:cubicBezTo>
                <a:cubicBezTo>
                  <a:pt x="912114" y="91567"/>
                  <a:pt x="938530" y="116332"/>
                  <a:pt x="970026" y="115316"/>
                </a:cubicBezTo>
                <a:close/>
              </a:path>
            </a:pathLst>
          </a:custGeom>
          <a:solidFill>
            <a:srgbClr val="6E9E50"/>
          </a:solidFill>
        </p:spPr>
        <p:txBody>
          <a:bodyPr wrap="square" lIns="0" tIns="0" rIns="0" bIns="0" rtlCol="0">
            <a:noAutofit/>
          </a:bodyPr>
          <a:lstStyle/>
          <a:p>
            <a:endParaRPr/>
          </a:p>
        </p:txBody>
      </p:sp>
      <p:sp>
        <p:nvSpPr>
          <p:cNvPr id="33" name="object 33"/>
          <p:cNvSpPr/>
          <p:nvPr/>
        </p:nvSpPr>
        <p:spPr>
          <a:xfrm>
            <a:off x="5709793" y="3370453"/>
            <a:ext cx="795274" cy="130937"/>
          </a:xfrm>
          <a:custGeom>
            <a:avLst/>
            <a:gdLst/>
            <a:ahLst/>
            <a:cxnLst/>
            <a:rect l="l" t="t" r="r" b="b"/>
            <a:pathLst>
              <a:path w="795274" h="130937">
                <a:moveTo>
                  <a:pt x="2794" y="130937"/>
                </a:moveTo>
                <a:lnTo>
                  <a:pt x="737362" y="78359"/>
                </a:lnTo>
                <a:lnTo>
                  <a:pt x="734695" y="40259"/>
                </a:lnTo>
                <a:lnTo>
                  <a:pt x="0" y="92837"/>
                </a:lnTo>
                <a:close/>
                <a:moveTo>
                  <a:pt x="740156" y="116332"/>
                </a:moveTo>
                <a:cubicBezTo>
                  <a:pt x="771652" y="114046"/>
                  <a:pt x="795274" y="86741"/>
                  <a:pt x="793114" y="55245"/>
                </a:cubicBezTo>
                <a:cubicBezTo>
                  <a:pt x="790829" y="23749"/>
                  <a:pt x="763397" y="0"/>
                  <a:pt x="732028" y="2286"/>
                </a:cubicBezTo>
                <a:cubicBezTo>
                  <a:pt x="700532" y="4572"/>
                  <a:pt x="676783" y="31877"/>
                  <a:pt x="679069" y="63373"/>
                </a:cubicBezTo>
                <a:cubicBezTo>
                  <a:pt x="681355" y="94869"/>
                  <a:pt x="708660" y="118618"/>
                  <a:pt x="740156" y="116332"/>
                </a:cubicBezTo>
                <a:close/>
              </a:path>
            </a:pathLst>
          </a:custGeom>
          <a:solidFill>
            <a:srgbClr val="6E9E50"/>
          </a:solidFill>
        </p:spPr>
        <p:txBody>
          <a:bodyPr wrap="square" lIns="0" tIns="0" rIns="0" bIns="0" rtlCol="0">
            <a:noAutofit/>
          </a:bodyPr>
          <a:lstStyle/>
          <a:p>
            <a:endParaRPr/>
          </a:p>
        </p:txBody>
      </p:sp>
      <p:sp>
        <p:nvSpPr>
          <p:cNvPr id="34" name="object 34"/>
          <p:cNvSpPr/>
          <p:nvPr/>
        </p:nvSpPr>
        <p:spPr>
          <a:xfrm>
            <a:off x="5701792" y="3781425"/>
            <a:ext cx="803021" cy="146177"/>
          </a:xfrm>
          <a:custGeom>
            <a:avLst/>
            <a:gdLst/>
            <a:ahLst/>
            <a:cxnLst/>
            <a:rect l="l" t="t" r="r" b="b"/>
            <a:pathLst>
              <a:path w="803021" h="146177">
                <a:moveTo>
                  <a:pt x="3556" y="146177"/>
                </a:moveTo>
                <a:lnTo>
                  <a:pt x="744982" y="78740"/>
                </a:lnTo>
                <a:lnTo>
                  <a:pt x="741426" y="40894"/>
                </a:lnTo>
                <a:lnTo>
                  <a:pt x="0" y="108242"/>
                </a:lnTo>
                <a:close/>
                <a:moveTo>
                  <a:pt x="748411" y="116725"/>
                </a:moveTo>
                <a:cubicBezTo>
                  <a:pt x="779780" y="113868"/>
                  <a:pt x="803021" y="86106"/>
                  <a:pt x="800100" y="54610"/>
                </a:cubicBezTo>
                <a:cubicBezTo>
                  <a:pt x="797306" y="23241"/>
                  <a:pt x="769493" y="0"/>
                  <a:pt x="737997" y="2921"/>
                </a:cubicBezTo>
                <a:cubicBezTo>
                  <a:pt x="706628" y="5715"/>
                  <a:pt x="683387" y="33528"/>
                  <a:pt x="686308" y="65024"/>
                </a:cubicBezTo>
                <a:cubicBezTo>
                  <a:pt x="689102" y="96418"/>
                  <a:pt x="716915" y="119583"/>
                  <a:pt x="748411" y="116725"/>
                </a:cubicBezTo>
                <a:close/>
              </a:path>
            </a:pathLst>
          </a:custGeom>
          <a:solidFill>
            <a:srgbClr val="6E9E50"/>
          </a:solidFill>
        </p:spPr>
        <p:txBody>
          <a:bodyPr wrap="square" lIns="0" tIns="0" rIns="0" bIns="0" rtlCol="0">
            <a:noAutofit/>
          </a:bodyPr>
          <a:lstStyle/>
          <a:p>
            <a:endParaRPr/>
          </a:p>
        </p:txBody>
      </p:sp>
      <p:pic>
        <p:nvPicPr>
          <p:cNvPr id="4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668" y="1940052"/>
            <a:ext cx="693420" cy="2226564"/>
          </a:xfrm>
          <a:prstGeom prst="rect">
            <a:avLst/>
          </a:prstGeom>
        </p:spPr>
      </p:pic>
      <p:sp>
        <p:nvSpPr>
          <p:cNvPr id="35" name="object 35"/>
          <p:cNvSpPr/>
          <p:nvPr/>
        </p:nvSpPr>
        <p:spPr>
          <a:xfrm>
            <a:off x="3101340" y="1962912"/>
            <a:ext cx="621792" cy="2141220"/>
          </a:xfrm>
          <a:custGeom>
            <a:avLst/>
            <a:gdLst/>
            <a:ahLst/>
            <a:cxnLst/>
            <a:rect l="l" t="t" r="r" b="b"/>
            <a:pathLst>
              <a:path w="621792" h="2141220">
                <a:moveTo>
                  <a:pt x="608838" y="2128266"/>
                </a:moveTo>
                <a:cubicBezTo>
                  <a:pt x="444246" y="2128266"/>
                  <a:pt x="310896" y="2106028"/>
                  <a:pt x="310896" y="2078609"/>
                </a:cubicBezTo>
                <a:lnTo>
                  <a:pt x="310896" y="1120267"/>
                </a:lnTo>
                <a:cubicBezTo>
                  <a:pt x="310896" y="1092835"/>
                  <a:pt x="177546" y="1070610"/>
                  <a:pt x="12954" y="1070610"/>
                </a:cubicBezTo>
                <a:cubicBezTo>
                  <a:pt x="177546" y="1070610"/>
                  <a:pt x="310896" y="1048385"/>
                  <a:pt x="310896" y="1020953"/>
                </a:cubicBezTo>
                <a:lnTo>
                  <a:pt x="310896" y="62611"/>
                </a:lnTo>
                <a:cubicBezTo>
                  <a:pt x="310896" y="35179"/>
                  <a:pt x="444246" y="12954"/>
                  <a:pt x="608838" y="12954"/>
                </a:cubicBezTo>
              </a:path>
            </a:pathLst>
          </a:custGeom>
          <a:ln w="25908">
            <a:solidFill>
              <a:srgbClr val="FDFDFD"/>
            </a:solidFill>
          </a:ln>
        </p:spPr>
        <p:txBody>
          <a:bodyPr wrap="square" lIns="0" tIns="0" rIns="0" bIns="0" rtlCol="0">
            <a:noAutofit/>
          </a:bodyPr>
          <a:lstStyle/>
          <a:p>
            <a:endParaRPr/>
          </a:p>
        </p:txBody>
      </p:sp>
      <p:pic>
        <p:nvPicPr>
          <p:cNvPr id="4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1652" y="1449324"/>
            <a:ext cx="435864" cy="381000"/>
          </a:xfrm>
          <a:prstGeom prst="rect">
            <a:avLst/>
          </a:prstGeom>
        </p:spPr>
      </p:pic>
      <p:sp>
        <p:nvSpPr>
          <p:cNvPr id="36" name="object 36"/>
          <p:cNvSpPr/>
          <p:nvPr/>
        </p:nvSpPr>
        <p:spPr>
          <a:xfrm>
            <a:off x="3354324" y="1472184"/>
            <a:ext cx="364235" cy="295655"/>
          </a:xfrm>
          <a:custGeom>
            <a:avLst/>
            <a:gdLst/>
            <a:ahLst/>
            <a:cxnLst/>
            <a:rect l="l" t="t" r="r" b="b"/>
            <a:pathLst>
              <a:path w="364235" h="295655">
                <a:moveTo>
                  <a:pt x="351282" y="282702"/>
                </a:moveTo>
                <a:cubicBezTo>
                  <a:pt x="257810" y="282702"/>
                  <a:pt x="182118" y="272669"/>
                  <a:pt x="182118" y="260223"/>
                </a:cubicBezTo>
                <a:lnTo>
                  <a:pt x="182118" y="170306"/>
                </a:lnTo>
                <a:cubicBezTo>
                  <a:pt x="182118" y="157861"/>
                  <a:pt x="106426" y="147828"/>
                  <a:pt x="12954" y="147828"/>
                </a:cubicBezTo>
                <a:cubicBezTo>
                  <a:pt x="106426" y="147828"/>
                  <a:pt x="182118" y="137794"/>
                  <a:pt x="182118" y="125349"/>
                </a:cubicBezTo>
                <a:lnTo>
                  <a:pt x="182118" y="35433"/>
                </a:lnTo>
                <a:cubicBezTo>
                  <a:pt x="182118" y="22987"/>
                  <a:pt x="257810" y="12954"/>
                  <a:pt x="351282" y="12954"/>
                </a:cubicBezTo>
              </a:path>
            </a:pathLst>
          </a:custGeom>
          <a:ln w="25908">
            <a:solidFill>
              <a:srgbClr val="F1A42C"/>
            </a:solidFill>
          </a:ln>
        </p:spPr>
        <p:txBody>
          <a:bodyPr wrap="square" lIns="0" tIns="0" rIns="0" bIns="0" rtlCol="0">
            <a:noAutofit/>
          </a:bodyPr>
          <a:lstStyle/>
          <a:p>
            <a:endParaRPr/>
          </a:p>
        </p:txBody>
      </p:sp>
      <p:sp>
        <p:nvSpPr>
          <p:cNvPr id="9" name="text 1"/>
          <p:cNvSpPr txBox="1"/>
          <p:nvPr/>
        </p:nvSpPr>
        <p:spPr>
          <a:xfrm>
            <a:off x="430072" y="2181632"/>
            <a:ext cx="63800" cy="215444"/>
          </a:xfrm>
          <a:prstGeom prst="rect">
            <a:avLst/>
          </a:prstGeom>
        </p:spPr>
        <p:txBody>
          <a:bodyPr vert="horz" wrap="none" lIns="0" tIns="0" rIns="0" bIns="0" rtlCol="0">
            <a:spAutoFit/>
          </a:bodyPr>
          <a:lstStyle/>
          <a:p>
            <a:pPr marL="0">
              <a:lnSpc>
                <a:spcPct val="100000"/>
              </a:lnSpc>
            </a:pPr>
            <a:r>
              <a:rPr sz="1400" spc="10" dirty="0">
                <a:latin typeface="Arial"/>
                <a:cs typeface="Arial"/>
              </a:rPr>
              <a:t>•</a:t>
            </a:r>
            <a:endParaRPr sz="1400">
              <a:latin typeface="Arial"/>
              <a:cs typeface="Arial"/>
            </a:endParaRPr>
          </a:p>
        </p:txBody>
      </p:sp>
      <p:sp>
        <p:nvSpPr>
          <p:cNvPr id="10" name="text 1"/>
          <p:cNvSpPr txBox="1"/>
          <p:nvPr/>
        </p:nvSpPr>
        <p:spPr>
          <a:xfrm>
            <a:off x="716584" y="2181583"/>
            <a:ext cx="2327560" cy="1283428"/>
          </a:xfrm>
          <a:prstGeom prst="rect">
            <a:avLst/>
          </a:prstGeom>
        </p:spPr>
        <p:txBody>
          <a:bodyPr vert="horz" wrap="none" lIns="0" tIns="0" rIns="0" bIns="0" rtlCol="0">
            <a:spAutoFit/>
          </a:bodyPr>
          <a:lstStyle/>
          <a:p>
            <a:pPr marL="0">
              <a:lnSpc>
                <a:spcPct val="100000"/>
              </a:lnSpc>
            </a:pPr>
            <a:r>
              <a:rPr sz="1370" spc="10" dirty="0">
                <a:latin typeface="Arial"/>
                <a:cs typeface="Arial"/>
              </a:rPr>
              <a:t>Elastic  Beanstalk  configures</a:t>
            </a:r>
            <a:endParaRPr sz="1300">
              <a:latin typeface="Arial"/>
              <a:cs typeface="Arial"/>
            </a:endParaRPr>
          </a:p>
          <a:p>
            <a:pPr marL="0">
              <a:lnSpc>
                <a:spcPct val="100000"/>
              </a:lnSpc>
            </a:pPr>
            <a:r>
              <a:rPr sz="1370" spc="10" dirty="0">
                <a:latin typeface="Arial"/>
                <a:cs typeface="Arial"/>
              </a:rPr>
              <a:t>each  EC2  instance  in  your</a:t>
            </a:r>
            <a:endParaRPr sz="1300">
              <a:latin typeface="Arial"/>
              <a:cs typeface="Arial"/>
            </a:endParaRPr>
          </a:p>
          <a:p>
            <a:pPr marL="0">
              <a:lnSpc>
                <a:spcPct val="100000"/>
              </a:lnSpc>
            </a:pPr>
            <a:r>
              <a:rPr sz="1400" spc="10" dirty="0">
                <a:latin typeface="Arial"/>
                <a:cs typeface="Arial"/>
              </a:rPr>
              <a:t>environment  with  the</a:t>
            </a:r>
            <a:endParaRPr sz="1400">
              <a:latin typeface="Arial"/>
              <a:cs typeface="Arial"/>
            </a:endParaRPr>
          </a:p>
          <a:p>
            <a:pPr marL="0">
              <a:lnSpc>
                <a:spcPct val="100000"/>
              </a:lnSpc>
            </a:pPr>
            <a:r>
              <a:rPr sz="1400" spc="10" dirty="0">
                <a:latin typeface="Arial"/>
                <a:cs typeface="Arial"/>
              </a:rPr>
              <a:t>components  necessary  to</a:t>
            </a:r>
            <a:endParaRPr sz="1400">
              <a:latin typeface="Arial"/>
              <a:cs typeface="Arial"/>
            </a:endParaRPr>
          </a:p>
          <a:p>
            <a:pPr marL="0">
              <a:lnSpc>
                <a:spcPct val="100000"/>
              </a:lnSpc>
            </a:pPr>
            <a:r>
              <a:rPr sz="1400" spc="10" dirty="0">
                <a:latin typeface="Arial"/>
                <a:cs typeface="Arial"/>
              </a:rPr>
              <a:t>run  applications  for  the</a:t>
            </a:r>
            <a:endParaRPr sz="1400">
              <a:latin typeface="Arial"/>
              <a:cs typeface="Arial"/>
            </a:endParaRPr>
          </a:p>
          <a:p>
            <a:pPr marL="0">
              <a:lnSpc>
                <a:spcPct val="100000"/>
              </a:lnSpc>
            </a:pPr>
            <a:r>
              <a:rPr sz="1400" spc="10" dirty="0">
                <a:latin typeface="Arial"/>
                <a:cs typeface="Arial"/>
              </a:rPr>
              <a:t>selected  platform</a:t>
            </a:r>
            <a:endParaRPr sz="1400">
              <a:latin typeface="Arial"/>
              <a:cs typeface="Arial"/>
            </a:endParaRPr>
          </a:p>
        </p:txBody>
      </p:sp>
      <p:sp>
        <p:nvSpPr>
          <p:cNvPr id="11" name="text 1"/>
          <p:cNvSpPr txBox="1"/>
          <p:nvPr/>
        </p:nvSpPr>
        <p:spPr>
          <a:xfrm>
            <a:off x="430072" y="3676063"/>
            <a:ext cx="63800" cy="215444"/>
          </a:xfrm>
          <a:prstGeom prst="rect">
            <a:avLst/>
          </a:prstGeom>
        </p:spPr>
        <p:txBody>
          <a:bodyPr vert="horz" wrap="none" lIns="0" tIns="0" rIns="0" bIns="0" rtlCol="0">
            <a:spAutoFit/>
          </a:bodyPr>
          <a:lstStyle/>
          <a:p>
            <a:pPr marL="0">
              <a:lnSpc>
                <a:spcPct val="100000"/>
              </a:lnSpc>
            </a:pPr>
            <a:r>
              <a:rPr sz="1400" spc="10" dirty="0">
                <a:latin typeface="Arial"/>
                <a:cs typeface="Arial"/>
              </a:rPr>
              <a:t>•</a:t>
            </a:r>
            <a:endParaRPr sz="1400">
              <a:latin typeface="Arial"/>
              <a:cs typeface="Arial"/>
            </a:endParaRPr>
          </a:p>
        </p:txBody>
      </p:sp>
      <p:sp>
        <p:nvSpPr>
          <p:cNvPr id="12" name="text 1"/>
          <p:cNvSpPr txBox="1"/>
          <p:nvPr/>
        </p:nvSpPr>
        <p:spPr>
          <a:xfrm>
            <a:off x="716584" y="3676014"/>
            <a:ext cx="2060500" cy="838691"/>
          </a:xfrm>
          <a:prstGeom prst="rect">
            <a:avLst/>
          </a:prstGeom>
        </p:spPr>
        <p:txBody>
          <a:bodyPr vert="horz" wrap="none" lIns="0" tIns="0" rIns="0" bIns="0" rtlCol="0">
            <a:spAutoFit/>
          </a:bodyPr>
          <a:lstStyle/>
          <a:p>
            <a:pPr marL="0">
              <a:lnSpc>
                <a:spcPct val="100000"/>
              </a:lnSpc>
            </a:pPr>
            <a:r>
              <a:rPr sz="1370" spc="10" dirty="0">
                <a:latin typeface="Arial"/>
                <a:cs typeface="Arial"/>
              </a:rPr>
              <a:t>No  more  worrying  about</a:t>
            </a:r>
            <a:endParaRPr sz="1300">
              <a:latin typeface="Arial"/>
              <a:cs typeface="Arial"/>
            </a:endParaRPr>
          </a:p>
          <a:p>
            <a:pPr marL="0">
              <a:lnSpc>
                <a:spcPct val="100000"/>
              </a:lnSpc>
            </a:pPr>
            <a:r>
              <a:rPr sz="1370" spc="10" dirty="0">
                <a:latin typeface="Arial"/>
                <a:cs typeface="Arial"/>
              </a:rPr>
              <a:t>logging  into  instances  to</a:t>
            </a:r>
            <a:endParaRPr sz="1300">
              <a:latin typeface="Arial"/>
              <a:cs typeface="Arial"/>
            </a:endParaRPr>
          </a:p>
          <a:p>
            <a:pPr marL="0">
              <a:lnSpc>
                <a:spcPct val="100000"/>
              </a:lnSpc>
            </a:pPr>
            <a:r>
              <a:rPr sz="1310" spc="10" dirty="0">
                <a:latin typeface="Arial"/>
                <a:cs typeface="Arial"/>
              </a:rPr>
              <a:t>install  and  configure  your</a:t>
            </a:r>
            <a:endParaRPr sz="1300">
              <a:latin typeface="Arial"/>
              <a:cs typeface="Arial"/>
            </a:endParaRPr>
          </a:p>
          <a:p>
            <a:pPr marL="0">
              <a:lnSpc>
                <a:spcPct val="100000"/>
              </a:lnSpc>
            </a:pPr>
            <a:r>
              <a:rPr sz="1400" spc="10" dirty="0">
                <a:latin typeface="Arial"/>
                <a:cs typeface="Arial"/>
              </a:rPr>
              <a:t>application  stack</a:t>
            </a:r>
            <a:endParaRPr sz="1400">
              <a:latin typeface="Arial"/>
              <a:cs typeface="Arial"/>
            </a:endParaRPr>
          </a:p>
        </p:txBody>
      </p:sp>
      <p:sp>
        <p:nvSpPr>
          <p:cNvPr id="13" name="text 1"/>
          <p:cNvSpPr txBox="1"/>
          <p:nvPr/>
        </p:nvSpPr>
        <p:spPr>
          <a:xfrm>
            <a:off x="582777" y="1417384"/>
            <a:ext cx="1752083" cy="466281"/>
          </a:xfrm>
          <a:prstGeom prst="rect">
            <a:avLst/>
          </a:prstGeom>
        </p:spPr>
        <p:txBody>
          <a:bodyPr vert="horz" wrap="none" lIns="0" tIns="0" rIns="0" bIns="0" rtlCol="0">
            <a:spAutoFit/>
          </a:bodyPr>
          <a:lstStyle/>
          <a:p>
            <a:pPr marL="0">
              <a:lnSpc>
                <a:spcPct val="100000"/>
              </a:lnSpc>
            </a:pPr>
            <a:r>
              <a:rPr sz="1230" spc="10" dirty="0">
                <a:latin typeface="Arial"/>
                <a:cs typeface="Arial"/>
              </a:rPr>
              <a:t>Focus  on  building  your</a:t>
            </a:r>
            <a:endParaRPr sz="1200">
              <a:latin typeface="Arial"/>
              <a:cs typeface="Arial"/>
            </a:endParaRPr>
          </a:p>
          <a:p>
            <a:pPr marL="603503">
              <a:lnSpc>
                <a:spcPct val="100000"/>
              </a:lnSpc>
            </a:pPr>
            <a:r>
              <a:rPr sz="1800" spc="10" dirty="0">
                <a:latin typeface="Arial"/>
                <a:cs typeface="Arial"/>
              </a:rPr>
              <a:t>application</a:t>
            </a:r>
            <a:endParaRPr sz="18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074" y="1854962"/>
            <a:ext cx="4068699" cy="3195250"/>
          </a:xfrm>
          <a:prstGeom prst="rect">
            <a:avLst/>
          </a:prstGeom>
        </p:spPr>
      </p:pic>
      <p:sp>
        <p:nvSpPr>
          <p:cNvPr id="2" name="text 1"/>
          <p:cNvSpPr txBox="1"/>
          <p:nvPr/>
        </p:nvSpPr>
        <p:spPr>
          <a:xfrm>
            <a:off x="434340" y="396749"/>
            <a:ext cx="3607525" cy="425989"/>
          </a:xfrm>
          <a:prstGeom prst="rect">
            <a:avLst/>
          </a:prstGeom>
        </p:spPr>
        <p:txBody>
          <a:bodyPr vert="horz" wrap="none" lIns="0" tIns="0" rIns="0" bIns="0" rtlCol="0">
            <a:spAutoFit/>
          </a:bodyPr>
          <a:lstStyle/>
          <a:p>
            <a:pPr marL="0">
              <a:lnSpc>
                <a:spcPct val="100000"/>
              </a:lnSpc>
            </a:pPr>
            <a:r>
              <a:rPr sz="2790" b="1" spc="10" dirty="0">
                <a:solidFill>
                  <a:srgbClr val="F1A42C"/>
                </a:solidFill>
                <a:latin typeface="Arial"/>
                <a:cs typeface="Arial"/>
              </a:rPr>
              <a:t>Application  versions</a:t>
            </a:r>
            <a:endParaRPr sz="2700">
              <a:latin typeface="Arial"/>
              <a:cs typeface="Arial"/>
            </a:endParaRPr>
          </a:p>
        </p:txBody>
      </p:sp>
      <p:pic>
        <p:nvPicPr>
          <p:cNvPr id="5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5552" y="469138"/>
            <a:ext cx="569976" cy="277114"/>
          </a:xfrm>
          <a:prstGeom prst="rect">
            <a:avLst/>
          </a:prstGeom>
        </p:spPr>
      </p:pic>
      <p:sp>
        <p:nvSpPr>
          <p:cNvPr id="3" name="text 1"/>
          <p:cNvSpPr txBox="1"/>
          <p:nvPr/>
        </p:nvSpPr>
        <p:spPr>
          <a:xfrm>
            <a:off x="4711573" y="396749"/>
            <a:ext cx="3703998" cy="425989"/>
          </a:xfrm>
          <a:prstGeom prst="rect">
            <a:avLst/>
          </a:prstGeom>
        </p:spPr>
        <p:txBody>
          <a:bodyPr vert="horz" wrap="none" lIns="0" tIns="0" rIns="0" bIns="0" rtlCol="0">
            <a:spAutoFit/>
          </a:bodyPr>
          <a:lstStyle/>
          <a:p>
            <a:pPr marL="0">
              <a:lnSpc>
                <a:spcPct val="100000"/>
              </a:lnSpc>
            </a:pPr>
            <a:r>
              <a:rPr sz="2790" b="1" spc="10" dirty="0">
                <a:solidFill>
                  <a:srgbClr val="F1A42C"/>
                </a:solidFill>
                <a:latin typeface="Arial"/>
                <a:cs typeface="Arial"/>
              </a:rPr>
              <a:t>saved  configurations</a:t>
            </a:r>
            <a:endParaRPr sz="2700">
              <a:latin typeface="Arial"/>
              <a:cs typeface="Arial"/>
            </a:endParaRPr>
          </a:p>
        </p:txBody>
      </p:sp>
      <p:pic>
        <p:nvPicPr>
          <p:cNvPr id="5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896112"/>
            <a:ext cx="5029200" cy="3819144"/>
          </a:xfrm>
          <a:prstGeom prst="rect">
            <a:avLst/>
          </a:prstGeom>
        </p:spPr>
      </p:pic>
      <p:sp>
        <p:nvSpPr>
          <p:cNvPr id="4" name="text 1"/>
          <p:cNvSpPr txBox="1"/>
          <p:nvPr/>
        </p:nvSpPr>
        <p:spPr>
          <a:xfrm>
            <a:off x="320040" y="3243644"/>
            <a:ext cx="2245487" cy="276999"/>
          </a:xfrm>
          <a:prstGeom prst="rect">
            <a:avLst/>
          </a:prstGeom>
        </p:spPr>
        <p:txBody>
          <a:bodyPr vert="horz" wrap="none" lIns="0" tIns="0" rIns="0" bIns="0" rtlCol="0">
            <a:spAutoFit/>
          </a:bodyPr>
          <a:lstStyle/>
          <a:p>
            <a:pPr marL="0">
              <a:lnSpc>
                <a:spcPct val="100000"/>
              </a:lnSpc>
            </a:pPr>
            <a:r>
              <a:rPr sz="1800" spc="10" dirty="0">
                <a:latin typeface="Arial"/>
                <a:cs typeface="Arial"/>
              </a:rPr>
              <a:t>Saved  configurations</a:t>
            </a:r>
            <a:endParaRPr sz="1800">
              <a:latin typeface="Arial"/>
              <a:cs typeface="Arial"/>
            </a:endParaRPr>
          </a:p>
        </p:txBody>
      </p:sp>
      <p:sp>
        <p:nvSpPr>
          <p:cNvPr id="5" name="text 1"/>
          <p:cNvSpPr txBox="1"/>
          <p:nvPr/>
        </p:nvSpPr>
        <p:spPr>
          <a:xfrm>
            <a:off x="320040" y="3513200"/>
            <a:ext cx="2848537" cy="632481"/>
          </a:xfrm>
          <a:prstGeom prst="rect">
            <a:avLst/>
          </a:prstGeom>
        </p:spPr>
        <p:txBody>
          <a:bodyPr vert="horz" wrap="none" lIns="0" tIns="0" rIns="0" bIns="0" rtlCol="0">
            <a:spAutoFit/>
          </a:bodyPr>
          <a:lstStyle/>
          <a:p>
            <a:pPr marL="0">
              <a:lnSpc>
                <a:spcPct val="100000"/>
              </a:lnSpc>
            </a:pPr>
            <a:r>
              <a:rPr sz="1310" spc="10" dirty="0">
                <a:latin typeface="Arial"/>
                <a:cs typeface="Arial"/>
              </a:rPr>
              <a:t>Save  these  for  easy  duplication  for</a:t>
            </a:r>
            <a:endParaRPr sz="1300" dirty="0">
              <a:latin typeface="Arial"/>
              <a:cs typeface="Arial"/>
            </a:endParaRPr>
          </a:p>
          <a:p>
            <a:pPr marL="0">
              <a:lnSpc>
                <a:spcPct val="100000"/>
              </a:lnSpc>
            </a:pPr>
            <a:r>
              <a:rPr sz="1400" spc="10" dirty="0">
                <a:latin typeface="Arial"/>
                <a:cs typeface="Arial"/>
              </a:rPr>
              <a:t>A/B  testing  or  non-disruptive</a:t>
            </a:r>
            <a:endParaRPr sz="1400" dirty="0">
              <a:latin typeface="Arial"/>
              <a:cs typeface="Arial"/>
            </a:endParaRPr>
          </a:p>
          <a:p>
            <a:pPr marL="0">
              <a:lnSpc>
                <a:spcPct val="100000"/>
              </a:lnSpc>
            </a:pPr>
            <a:r>
              <a:rPr sz="1400" spc="10" dirty="0">
                <a:latin typeface="Arial"/>
                <a:cs typeface="Arial"/>
              </a:rPr>
              <a:t>deployments</a:t>
            </a:r>
            <a:endParaRPr sz="1400" dirty="0">
              <a:latin typeface="Arial"/>
              <a:cs typeface="Arial"/>
            </a:endParaRPr>
          </a:p>
        </p:txBody>
      </p:sp>
      <p:sp>
        <p:nvSpPr>
          <p:cNvPr id="6" name="text 1"/>
          <p:cNvSpPr txBox="1"/>
          <p:nvPr/>
        </p:nvSpPr>
        <p:spPr>
          <a:xfrm>
            <a:off x="6340729" y="1007660"/>
            <a:ext cx="2142894" cy="276999"/>
          </a:xfrm>
          <a:prstGeom prst="rect">
            <a:avLst/>
          </a:prstGeom>
        </p:spPr>
        <p:txBody>
          <a:bodyPr vert="horz" wrap="none" lIns="0" tIns="0" rIns="0" bIns="0" rtlCol="0">
            <a:spAutoFit/>
          </a:bodyPr>
          <a:lstStyle/>
          <a:p>
            <a:pPr marL="0">
              <a:lnSpc>
                <a:spcPct val="100000"/>
              </a:lnSpc>
            </a:pPr>
            <a:r>
              <a:rPr sz="1800" spc="10" dirty="0">
                <a:latin typeface="Arial"/>
                <a:cs typeface="Arial"/>
              </a:rPr>
              <a:t>Application  versions</a:t>
            </a:r>
            <a:endParaRPr sz="1800">
              <a:latin typeface="Arial"/>
              <a:cs typeface="Arial"/>
            </a:endParaRPr>
          </a:p>
        </p:txBody>
      </p:sp>
      <p:sp>
        <p:nvSpPr>
          <p:cNvPr id="7" name="text 1"/>
          <p:cNvSpPr txBox="1"/>
          <p:nvPr/>
        </p:nvSpPr>
        <p:spPr>
          <a:xfrm>
            <a:off x="6340729" y="1277873"/>
            <a:ext cx="2669962" cy="623248"/>
          </a:xfrm>
          <a:prstGeom prst="rect">
            <a:avLst/>
          </a:prstGeom>
        </p:spPr>
        <p:txBody>
          <a:bodyPr vert="horz" wrap="none" lIns="0" tIns="0" rIns="0" bIns="0" rtlCol="0">
            <a:spAutoFit/>
          </a:bodyPr>
          <a:lstStyle/>
          <a:p>
            <a:pPr marL="0">
              <a:lnSpc>
                <a:spcPct val="100000"/>
              </a:lnSpc>
            </a:pPr>
            <a:r>
              <a:rPr sz="1370" spc="10" dirty="0">
                <a:latin typeface="Arial"/>
                <a:cs typeface="Arial"/>
              </a:rPr>
              <a:t>All  versions  are  stored  durably</a:t>
            </a:r>
            <a:endParaRPr sz="1300">
              <a:latin typeface="Arial"/>
              <a:cs typeface="Arial"/>
            </a:endParaRPr>
          </a:p>
          <a:p>
            <a:pPr marL="0">
              <a:lnSpc>
                <a:spcPct val="100000"/>
              </a:lnSpc>
            </a:pPr>
            <a:r>
              <a:rPr sz="1370" spc="10" dirty="0">
                <a:latin typeface="Arial"/>
                <a:cs typeface="Arial"/>
              </a:rPr>
              <a:t>in  Amazon  S3.  Code  can  also</a:t>
            </a:r>
            <a:endParaRPr sz="1300">
              <a:latin typeface="Arial"/>
              <a:cs typeface="Arial"/>
            </a:endParaRPr>
          </a:p>
          <a:p>
            <a:pPr marL="0">
              <a:lnSpc>
                <a:spcPct val="100000"/>
              </a:lnSpc>
            </a:pPr>
            <a:r>
              <a:rPr sz="1310" spc="10" dirty="0">
                <a:latin typeface="Arial"/>
                <a:cs typeface="Arial"/>
              </a:rPr>
              <a:t>be  pushed  from  a  Git  repository!</a:t>
            </a:r>
            <a:endParaRPr sz="13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09" y="334899"/>
            <a:ext cx="5401716" cy="418084"/>
          </a:xfrm>
          <a:prstGeom prst="rect">
            <a:avLst/>
          </a:prstGeom>
        </p:spPr>
      </p:pic>
      <p:sp>
        <p:nvSpPr>
          <p:cNvPr id="37" name="object 37"/>
          <p:cNvSpPr/>
          <p:nvPr/>
        </p:nvSpPr>
        <p:spPr>
          <a:xfrm>
            <a:off x="647700" y="1267713"/>
            <a:ext cx="1303909" cy="370840"/>
          </a:xfrm>
          <a:custGeom>
            <a:avLst/>
            <a:gdLst/>
            <a:ahLst/>
            <a:cxnLst/>
            <a:rect l="l" t="t" r="r" b="b"/>
            <a:pathLst>
              <a:path w="1303909" h="370840">
                <a:moveTo>
                  <a:pt x="0" y="0"/>
                </a:moveTo>
                <a:lnTo>
                  <a:pt x="0" y="370840"/>
                </a:lnTo>
                <a:lnTo>
                  <a:pt x="1303909" y="370840"/>
                </a:lnTo>
                <a:lnTo>
                  <a:pt x="1303909" y="0"/>
                </a:lnTo>
                <a:lnTo>
                  <a:pt x="0" y="0"/>
                </a:lnTo>
                <a:close/>
              </a:path>
            </a:pathLst>
          </a:custGeom>
          <a:solidFill>
            <a:srgbClr val="787878"/>
          </a:solidFill>
        </p:spPr>
        <p:txBody>
          <a:bodyPr wrap="square" lIns="0" tIns="0" rIns="0" bIns="0" rtlCol="0">
            <a:noAutofit/>
          </a:bodyPr>
          <a:lstStyle/>
          <a:p>
            <a:endParaRPr/>
          </a:p>
        </p:txBody>
      </p:sp>
      <p:sp>
        <p:nvSpPr>
          <p:cNvPr id="38" name="object 38"/>
          <p:cNvSpPr/>
          <p:nvPr/>
        </p:nvSpPr>
        <p:spPr>
          <a:xfrm>
            <a:off x="1951609" y="1267713"/>
            <a:ext cx="1303909" cy="370840"/>
          </a:xfrm>
          <a:custGeom>
            <a:avLst/>
            <a:gdLst/>
            <a:ahLst/>
            <a:cxnLst/>
            <a:rect l="l" t="t" r="r" b="b"/>
            <a:pathLst>
              <a:path w="1303909" h="370840">
                <a:moveTo>
                  <a:pt x="0" y="0"/>
                </a:moveTo>
                <a:lnTo>
                  <a:pt x="0" y="370840"/>
                </a:lnTo>
                <a:lnTo>
                  <a:pt x="1303909" y="370840"/>
                </a:lnTo>
                <a:lnTo>
                  <a:pt x="1303909" y="0"/>
                </a:lnTo>
                <a:lnTo>
                  <a:pt x="0" y="0"/>
                </a:lnTo>
                <a:close/>
              </a:path>
            </a:pathLst>
          </a:custGeom>
          <a:solidFill>
            <a:srgbClr val="787878"/>
          </a:solidFill>
        </p:spPr>
        <p:txBody>
          <a:bodyPr wrap="square" lIns="0" tIns="0" rIns="0" bIns="0" rtlCol="0">
            <a:noAutofit/>
          </a:bodyPr>
          <a:lstStyle/>
          <a:p>
            <a:endParaRPr/>
          </a:p>
        </p:txBody>
      </p:sp>
      <p:sp>
        <p:nvSpPr>
          <p:cNvPr id="39" name="object 39"/>
          <p:cNvSpPr/>
          <p:nvPr/>
        </p:nvSpPr>
        <p:spPr>
          <a:xfrm>
            <a:off x="3255390" y="1267713"/>
            <a:ext cx="1303909" cy="370840"/>
          </a:xfrm>
          <a:custGeom>
            <a:avLst/>
            <a:gdLst/>
            <a:ahLst/>
            <a:cxnLst/>
            <a:rect l="l" t="t" r="r" b="b"/>
            <a:pathLst>
              <a:path w="1303909" h="370840">
                <a:moveTo>
                  <a:pt x="0" y="0"/>
                </a:moveTo>
                <a:lnTo>
                  <a:pt x="0" y="370840"/>
                </a:lnTo>
                <a:lnTo>
                  <a:pt x="1303910" y="370840"/>
                </a:lnTo>
                <a:lnTo>
                  <a:pt x="1303910" y="0"/>
                </a:lnTo>
                <a:lnTo>
                  <a:pt x="0" y="0"/>
                </a:lnTo>
                <a:close/>
              </a:path>
            </a:pathLst>
          </a:custGeom>
          <a:solidFill>
            <a:srgbClr val="787878"/>
          </a:solidFill>
        </p:spPr>
        <p:txBody>
          <a:bodyPr wrap="square" lIns="0" tIns="0" rIns="0" bIns="0" rtlCol="0">
            <a:noAutofit/>
          </a:bodyPr>
          <a:lstStyle/>
          <a:p>
            <a:endParaRPr/>
          </a:p>
        </p:txBody>
      </p:sp>
      <p:sp>
        <p:nvSpPr>
          <p:cNvPr id="40" name="object 40"/>
          <p:cNvSpPr/>
          <p:nvPr/>
        </p:nvSpPr>
        <p:spPr>
          <a:xfrm>
            <a:off x="4559300" y="1267713"/>
            <a:ext cx="1303909" cy="370840"/>
          </a:xfrm>
          <a:custGeom>
            <a:avLst/>
            <a:gdLst/>
            <a:ahLst/>
            <a:cxnLst/>
            <a:rect l="l" t="t" r="r" b="b"/>
            <a:pathLst>
              <a:path w="1303909" h="370840">
                <a:moveTo>
                  <a:pt x="0" y="0"/>
                </a:moveTo>
                <a:lnTo>
                  <a:pt x="0" y="370840"/>
                </a:lnTo>
                <a:lnTo>
                  <a:pt x="1303909" y="370840"/>
                </a:lnTo>
                <a:lnTo>
                  <a:pt x="1303909" y="0"/>
                </a:lnTo>
                <a:lnTo>
                  <a:pt x="0" y="0"/>
                </a:lnTo>
                <a:close/>
              </a:path>
            </a:pathLst>
          </a:custGeom>
          <a:solidFill>
            <a:srgbClr val="787878"/>
          </a:solidFill>
        </p:spPr>
        <p:txBody>
          <a:bodyPr wrap="square" lIns="0" tIns="0" rIns="0" bIns="0" rtlCol="0">
            <a:noAutofit/>
          </a:bodyPr>
          <a:lstStyle/>
          <a:p>
            <a:endParaRPr/>
          </a:p>
        </p:txBody>
      </p:sp>
      <p:sp>
        <p:nvSpPr>
          <p:cNvPr id="41" name="object 41"/>
          <p:cNvSpPr/>
          <p:nvPr/>
        </p:nvSpPr>
        <p:spPr>
          <a:xfrm>
            <a:off x="5863209" y="1267713"/>
            <a:ext cx="1303909" cy="370840"/>
          </a:xfrm>
          <a:custGeom>
            <a:avLst/>
            <a:gdLst/>
            <a:ahLst/>
            <a:cxnLst/>
            <a:rect l="l" t="t" r="r" b="b"/>
            <a:pathLst>
              <a:path w="1303909" h="370840">
                <a:moveTo>
                  <a:pt x="0" y="0"/>
                </a:moveTo>
                <a:lnTo>
                  <a:pt x="0" y="370840"/>
                </a:lnTo>
                <a:lnTo>
                  <a:pt x="1303909" y="370840"/>
                </a:lnTo>
                <a:lnTo>
                  <a:pt x="1303909" y="0"/>
                </a:lnTo>
                <a:lnTo>
                  <a:pt x="0" y="0"/>
                </a:lnTo>
                <a:close/>
              </a:path>
            </a:pathLst>
          </a:custGeom>
          <a:solidFill>
            <a:srgbClr val="787878"/>
          </a:solidFill>
        </p:spPr>
        <p:txBody>
          <a:bodyPr wrap="square" lIns="0" tIns="0" rIns="0" bIns="0" rtlCol="0">
            <a:noAutofit/>
          </a:bodyPr>
          <a:lstStyle/>
          <a:p>
            <a:endParaRPr/>
          </a:p>
        </p:txBody>
      </p:sp>
      <p:sp>
        <p:nvSpPr>
          <p:cNvPr id="42" name="object 42"/>
          <p:cNvSpPr/>
          <p:nvPr/>
        </p:nvSpPr>
        <p:spPr>
          <a:xfrm>
            <a:off x="7166991" y="1267713"/>
            <a:ext cx="1303909" cy="370840"/>
          </a:xfrm>
          <a:custGeom>
            <a:avLst/>
            <a:gdLst/>
            <a:ahLst/>
            <a:cxnLst/>
            <a:rect l="l" t="t" r="r" b="b"/>
            <a:pathLst>
              <a:path w="1303909" h="370840">
                <a:moveTo>
                  <a:pt x="0" y="0"/>
                </a:moveTo>
                <a:lnTo>
                  <a:pt x="0" y="370840"/>
                </a:lnTo>
                <a:lnTo>
                  <a:pt x="1303909" y="370840"/>
                </a:lnTo>
                <a:lnTo>
                  <a:pt x="1303909" y="0"/>
                </a:lnTo>
                <a:lnTo>
                  <a:pt x="0" y="0"/>
                </a:lnTo>
                <a:close/>
              </a:path>
            </a:pathLst>
          </a:custGeom>
          <a:solidFill>
            <a:srgbClr val="787878"/>
          </a:solidFill>
        </p:spPr>
        <p:txBody>
          <a:bodyPr wrap="square" lIns="0" tIns="0" rIns="0" bIns="0" rtlCol="0">
            <a:noAutofit/>
          </a:bodyPr>
          <a:lstStyle/>
          <a:p>
            <a:endParaRPr/>
          </a:p>
        </p:txBody>
      </p:sp>
      <p:sp>
        <p:nvSpPr>
          <p:cNvPr id="43" name="object 43"/>
          <p:cNvSpPr/>
          <p:nvPr/>
        </p:nvSpPr>
        <p:spPr>
          <a:xfrm>
            <a:off x="647700" y="1638579"/>
            <a:ext cx="1303909" cy="2285746"/>
          </a:xfrm>
          <a:custGeom>
            <a:avLst/>
            <a:gdLst/>
            <a:ahLst/>
            <a:cxnLst/>
            <a:rect l="l" t="t" r="r" b="b"/>
            <a:pathLst>
              <a:path w="1303909" h="2285746">
                <a:moveTo>
                  <a:pt x="0" y="0"/>
                </a:moveTo>
                <a:lnTo>
                  <a:pt x="0" y="2285746"/>
                </a:lnTo>
                <a:lnTo>
                  <a:pt x="1303909" y="228574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4" name="object 44"/>
          <p:cNvSpPr/>
          <p:nvPr/>
        </p:nvSpPr>
        <p:spPr>
          <a:xfrm>
            <a:off x="1951609" y="1638579"/>
            <a:ext cx="1303909" cy="2285746"/>
          </a:xfrm>
          <a:custGeom>
            <a:avLst/>
            <a:gdLst/>
            <a:ahLst/>
            <a:cxnLst/>
            <a:rect l="l" t="t" r="r" b="b"/>
            <a:pathLst>
              <a:path w="1303909" h="2285746">
                <a:moveTo>
                  <a:pt x="0" y="0"/>
                </a:moveTo>
                <a:lnTo>
                  <a:pt x="0" y="2285746"/>
                </a:lnTo>
                <a:lnTo>
                  <a:pt x="1303909" y="228574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5" name="object 45"/>
          <p:cNvSpPr/>
          <p:nvPr/>
        </p:nvSpPr>
        <p:spPr>
          <a:xfrm>
            <a:off x="3255390" y="1638541"/>
            <a:ext cx="1303909" cy="960006"/>
          </a:xfrm>
          <a:custGeom>
            <a:avLst/>
            <a:gdLst/>
            <a:ahLst/>
            <a:cxnLst/>
            <a:rect l="l" t="t" r="r" b="b"/>
            <a:pathLst>
              <a:path w="1303909" h="960006">
                <a:moveTo>
                  <a:pt x="0" y="0"/>
                </a:moveTo>
                <a:lnTo>
                  <a:pt x="0" y="960006"/>
                </a:lnTo>
                <a:lnTo>
                  <a:pt x="1303910" y="960006"/>
                </a:lnTo>
                <a:lnTo>
                  <a:pt x="1303910"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6" name="object 46"/>
          <p:cNvSpPr/>
          <p:nvPr/>
        </p:nvSpPr>
        <p:spPr>
          <a:xfrm>
            <a:off x="4559300" y="1638541"/>
            <a:ext cx="1303909" cy="960006"/>
          </a:xfrm>
          <a:custGeom>
            <a:avLst/>
            <a:gdLst/>
            <a:ahLst/>
            <a:cxnLst/>
            <a:rect l="l" t="t" r="r" b="b"/>
            <a:pathLst>
              <a:path w="1303909" h="960006">
                <a:moveTo>
                  <a:pt x="0" y="0"/>
                </a:moveTo>
                <a:lnTo>
                  <a:pt x="0" y="960006"/>
                </a:lnTo>
                <a:lnTo>
                  <a:pt x="1303909" y="96000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7" name="object 47"/>
          <p:cNvSpPr/>
          <p:nvPr/>
        </p:nvSpPr>
        <p:spPr>
          <a:xfrm>
            <a:off x="5863209" y="1638579"/>
            <a:ext cx="1303909" cy="2285746"/>
          </a:xfrm>
          <a:custGeom>
            <a:avLst/>
            <a:gdLst/>
            <a:ahLst/>
            <a:cxnLst/>
            <a:rect l="l" t="t" r="r" b="b"/>
            <a:pathLst>
              <a:path w="1303909" h="2285746">
                <a:moveTo>
                  <a:pt x="0" y="0"/>
                </a:moveTo>
                <a:lnTo>
                  <a:pt x="0" y="2285746"/>
                </a:lnTo>
                <a:lnTo>
                  <a:pt x="1303909" y="228574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8" name="object 48"/>
          <p:cNvSpPr/>
          <p:nvPr/>
        </p:nvSpPr>
        <p:spPr>
          <a:xfrm>
            <a:off x="7166991" y="1638579"/>
            <a:ext cx="1303909" cy="2285746"/>
          </a:xfrm>
          <a:custGeom>
            <a:avLst/>
            <a:gdLst/>
            <a:ahLst/>
            <a:cxnLst/>
            <a:rect l="l" t="t" r="r" b="b"/>
            <a:pathLst>
              <a:path w="1303909" h="2285746">
                <a:moveTo>
                  <a:pt x="0" y="0"/>
                </a:moveTo>
                <a:lnTo>
                  <a:pt x="0" y="2285746"/>
                </a:lnTo>
                <a:lnTo>
                  <a:pt x="1303909" y="228574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49" name="object 49"/>
          <p:cNvSpPr/>
          <p:nvPr/>
        </p:nvSpPr>
        <p:spPr>
          <a:xfrm>
            <a:off x="3255390" y="2598547"/>
            <a:ext cx="2607690" cy="365760"/>
          </a:xfrm>
          <a:custGeom>
            <a:avLst/>
            <a:gdLst/>
            <a:ahLst/>
            <a:cxnLst/>
            <a:rect l="l" t="t" r="r" b="b"/>
            <a:pathLst>
              <a:path w="2607690" h="365760">
                <a:moveTo>
                  <a:pt x="0" y="0"/>
                </a:moveTo>
                <a:lnTo>
                  <a:pt x="0" y="365760"/>
                </a:lnTo>
                <a:lnTo>
                  <a:pt x="2607691" y="365760"/>
                </a:lnTo>
                <a:lnTo>
                  <a:pt x="2607691" y="0"/>
                </a:lnTo>
                <a:lnTo>
                  <a:pt x="0" y="0"/>
                </a:lnTo>
                <a:close/>
              </a:path>
            </a:pathLst>
          </a:custGeom>
          <a:solidFill>
            <a:srgbClr val="7F7F7F"/>
          </a:solidFill>
        </p:spPr>
        <p:txBody>
          <a:bodyPr wrap="square" lIns="0" tIns="0" rIns="0" bIns="0" rtlCol="0">
            <a:noAutofit/>
          </a:bodyPr>
          <a:lstStyle/>
          <a:p>
            <a:endParaRPr>
              <a:solidFill>
                <a:schemeClr val="bg1"/>
              </a:solidFill>
            </a:endParaRPr>
          </a:p>
        </p:txBody>
      </p:sp>
      <p:sp>
        <p:nvSpPr>
          <p:cNvPr id="50" name="object 50"/>
          <p:cNvSpPr/>
          <p:nvPr/>
        </p:nvSpPr>
        <p:spPr>
          <a:xfrm>
            <a:off x="3255390" y="2964319"/>
            <a:ext cx="1303909" cy="960005"/>
          </a:xfrm>
          <a:custGeom>
            <a:avLst/>
            <a:gdLst/>
            <a:ahLst/>
            <a:cxnLst/>
            <a:rect l="l" t="t" r="r" b="b"/>
            <a:pathLst>
              <a:path w="1303909" h="960005">
                <a:moveTo>
                  <a:pt x="0" y="0"/>
                </a:moveTo>
                <a:lnTo>
                  <a:pt x="0" y="960006"/>
                </a:lnTo>
                <a:lnTo>
                  <a:pt x="1303910" y="960006"/>
                </a:lnTo>
                <a:lnTo>
                  <a:pt x="1303910"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51" name="object 51"/>
          <p:cNvSpPr/>
          <p:nvPr/>
        </p:nvSpPr>
        <p:spPr>
          <a:xfrm>
            <a:off x="4559300" y="2964319"/>
            <a:ext cx="1303909" cy="960005"/>
          </a:xfrm>
          <a:custGeom>
            <a:avLst/>
            <a:gdLst/>
            <a:ahLst/>
            <a:cxnLst/>
            <a:rect l="l" t="t" r="r" b="b"/>
            <a:pathLst>
              <a:path w="1303909" h="960005">
                <a:moveTo>
                  <a:pt x="0" y="0"/>
                </a:moveTo>
                <a:lnTo>
                  <a:pt x="0" y="960006"/>
                </a:lnTo>
                <a:lnTo>
                  <a:pt x="1303909" y="960006"/>
                </a:lnTo>
                <a:lnTo>
                  <a:pt x="1303909" y="0"/>
                </a:lnTo>
                <a:lnTo>
                  <a:pt x="0" y="0"/>
                </a:lnTo>
                <a:close/>
              </a:path>
            </a:pathLst>
          </a:custGeom>
          <a:solidFill>
            <a:srgbClr val="FFFFFF"/>
          </a:solidFill>
        </p:spPr>
        <p:txBody>
          <a:bodyPr wrap="square" lIns="0" tIns="0" rIns="0" bIns="0" rtlCol="0">
            <a:noAutofit/>
          </a:bodyPr>
          <a:lstStyle/>
          <a:p>
            <a:endParaRPr>
              <a:solidFill>
                <a:schemeClr val="bg1"/>
              </a:solidFill>
            </a:endParaRPr>
          </a:p>
        </p:txBody>
      </p:sp>
      <p:sp>
        <p:nvSpPr>
          <p:cNvPr id="2" name="text 1"/>
          <p:cNvSpPr txBox="1"/>
          <p:nvPr/>
        </p:nvSpPr>
        <p:spPr>
          <a:xfrm>
            <a:off x="1048816" y="1329500"/>
            <a:ext cx="565556"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Java</a:t>
            </a:r>
            <a:endParaRPr sz="1800">
              <a:latin typeface="Arial"/>
              <a:cs typeface="Arial"/>
            </a:endParaRPr>
          </a:p>
        </p:txBody>
      </p:sp>
      <p:sp>
        <p:nvSpPr>
          <p:cNvPr id="3" name="text 1"/>
          <p:cNvSpPr txBox="1"/>
          <p:nvPr/>
        </p:nvSpPr>
        <p:spPr>
          <a:xfrm>
            <a:off x="2368042" y="1329500"/>
            <a:ext cx="533552"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PHP</a:t>
            </a:r>
            <a:endParaRPr sz="1800">
              <a:latin typeface="Arial"/>
              <a:cs typeface="Arial"/>
            </a:endParaRPr>
          </a:p>
        </p:txBody>
      </p:sp>
      <p:sp>
        <p:nvSpPr>
          <p:cNvPr id="4" name="text 1"/>
          <p:cNvSpPr txBox="1"/>
          <p:nvPr/>
        </p:nvSpPr>
        <p:spPr>
          <a:xfrm>
            <a:off x="3519805" y="1329500"/>
            <a:ext cx="836904"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Python</a:t>
            </a:r>
            <a:endParaRPr sz="1800">
              <a:latin typeface="Arial"/>
              <a:cs typeface="Arial"/>
            </a:endParaRPr>
          </a:p>
        </p:txBody>
      </p:sp>
      <p:sp>
        <p:nvSpPr>
          <p:cNvPr id="5" name="text 1"/>
          <p:cNvSpPr txBox="1"/>
          <p:nvPr/>
        </p:nvSpPr>
        <p:spPr>
          <a:xfrm>
            <a:off x="4925822" y="1329500"/>
            <a:ext cx="635050"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Ruby</a:t>
            </a:r>
            <a:endParaRPr sz="1800">
              <a:latin typeface="Arial"/>
              <a:cs typeface="Arial"/>
            </a:endParaRPr>
          </a:p>
        </p:txBody>
      </p:sp>
      <p:sp>
        <p:nvSpPr>
          <p:cNvPr id="6" name="text 1"/>
          <p:cNvSpPr txBox="1"/>
          <p:nvPr/>
        </p:nvSpPr>
        <p:spPr>
          <a:xfrm>
            <a:off x="6254496" y="1329500"/>
            <a:ext cx="584302"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.NET</a:t>
            </a:r>
            <a:endParaRPr sz="1800">
              <a:latin typeface="Arial"/>
              <a:cs typeface="Arial"/>
            </a:endParaRPr>
          </a:p>
        </p:txBody>
      </p:sp>
      <p:sp>
        <p:nvSpPr>
          <p:cNvPr id="7" name="text 1"/>
          <p:cNvSpPr txBox="1"/>
          <p:nvPr/>
        </p:nvSpPr>
        <p:spPr>
          <a:xfrm>
            <a:off x="7406005" y="1329500"/>
            <a:ext cx="889940" cy="255389"/>
          </a:xfrm>
          <a:prstGeom prst="rect">
            <a:avLst/>
          </a:prstGeom>
        </p:spPr>
        <p:txBody>
          <a:bodyPr vert="horz" wrap="none" lIns="0" tIns="0" rIns="0" bIns="0" rtlCol="0">
            <a:spAutoFit/>
          </a:bodyPr>
          <a:lstStyle/>
          <a:p>
            <a:pPr marL="0">
              <a:lnSpc>
                <a:spcPct val="100000"/>
              </a:lnSpc>
            </a:pPr>
            <a:r>
              <a:rPr sz="1800" b="1" spc="10" dirty="0">
                <a:solidFill>
                  <a:srgbClr val="FFFFFF"/>
                </a:solidFill>
                <a:latin typeface="Arial"/>
                <a:cs typeface="Arial"/>
              </a:rPr>
              <a:t>Node.js</a:t>
            </a:r>
            <a:endParaRPr sz="1800">
              <a:latin typeface="Arial"/>
              <a:cs typeface="Arial"/>
            </a:endParaRPr>
          </a:p>
        </p:txBody>
      </p:sp>
      <p:sp>
        <p:nvSpPr>
          <p:cNvPr id="8" name="text 1"/>
          <p:cNvSpPr txBox="1"/>
          <p:nvPr/>
        </p:nvSpPr>
        <p:spPr>
          <a:xfrm>
            <a:off x="4173982" y="2660587"/>
            <a:ext cx="789960" cy="276999"/>
          </a:xfrm>
          <a:prstGeom prst="rect">
            <a:avLst/>
          </a:prstGeom>
        </p:spPr>
        <p:txBody>
          <a:bodyPr vert="horz" wrap="none" lIns="0" tIns="0" rIns="0" bIns="0" rtlCol="0">
            <a:spAutoFit/>
          </a:bodyPr>
          <a:lstStyle/>
          <a:p>
            <a:pPr marL="0">
              <a:lnSpc>
                <a:spcPct val="100000"/>
              </a:lnSpc>
            </a:pPr>
            <a:r>
              <a:rPr sz="1800" b="1" spc="10" dirty="0">
                <a:solidFill>
                  <a:schemeClr val="bg1"/>
                </a:solidFill>
                <a:latin typeface="Arial"/>
                <a:cs typeface="Arial"/>
              </a:rPr>
              <a:t>Docker</a:t>
            </a:r>
            <a:endParaRPr sz="1800">
              <a:solidFill>
                <a:schemeClr val="bg1"/>
              </a:solidFill>
              <a:latin typeface="Arial"/>
              <a:cs typeface="Arial"/>
            </a:endParaRPr>
          </a:p>
        </p:txBody>
      </p:sp>
      <p:pic>
        <p:nvPicPr>
          <p:cNvPr id="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24" y="1808988"/>
            <a:ext cx="1005840" cy="633984"/>
          </a:xfrm>
          <a:prstGeom prst="rect">
            <a:avLst/>
          </a:prstGeom>
        </p:spPr>
      </p:pic>
      <p:pic>
        <p:nvPicPr>
          <p:cNvPr id="5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340" y="1674876"/>
            <a:ext cx="877823" cy="877824"/>
          </a:xfrm>
          <a:prstGeom prst="rect">
            <a:avLst/>
          </a:prstGeom>
        </p:spPr>
      </p:pic>
      <p:pic>
        <p:nvPicPr>
          <p:cNvPr id="5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9236" y="1943100"/>
            <a:ext cx="699516" cy="374904"/>
          </a:xfrm>
          <a:prstGeom prst="rect">
            <a:avLst/>
          </a:prstGeom>
        </p:spPr>
      </p:pic>
      <p:pic>
        <p:nvPicPr>
          <p:cNvPr id="5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5568" y="1754124"/>
            <a:ext cx="615696" cy="711708"/>
          </a:xfrm>
          <a:prstGeom prst="rect">
            <a:avLst/>
          </a:prstGeom>
        </p:spPr>
      </p:pic>
      <p:pic>
        <p:nvPicPr>
          <p:cNvPr id="58"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3120" y="1972056"/>
            <a:ext cx="1287780" cy="249936"/>
          </a:xfrm>
          <a:prstGeom prst="rect">
            <a:avLst/>
          </a:prstGeom>
        </p:spPr>
      </p:pic>
      <p:pic>
        <p:nvPicPr>
          <p:cNvPr id="59"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852" y="1734312"/>
            <a:ext cx="1234440" cy="662940"/>
          </a:xfrm>
          <a:prstGeom prst="rect">
            <a:avLst/>
          </a:prstGeom>
        </p:spPr>
      </p:pic>
      <p:pic>
        <p:nvPicPr>
          <p:cNvPr id="6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0688" y="2930652"/>
            <a:ext cx="1182624" cy="10546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34899"/>
            <a:ext cx="5157508" cy="423545"/>
          </a:xfrm>
          <a:prstGeom prst="rect">
            <a:avLst/>
          </a:prstGeom>
        </p:spPr>
      </p:pic>
      <p:sp>
        <p:nvSpPr>
          <p:cNvPr id="52" name="object 52"/>
          <p:cNvSpPr/>
          <p:nvPr/>
        </p:nvSpPr>
        <p:spPr>
          <a:xfrm>
            <a:off x="200406" y="1968246"/>
            <a:ext cx="867156" cy="826008"/>
          </a:xfrm>
          <a:custGeom>
            <a:avLst/>
            <a:gdLst/>
            <a:ahLst/>
            <a:cxnLst/>
            <a:rect l="l" t="t" r="r" b="b"/>
            <a:pathLst>
              <a:path w="867156" h="826008">
                <a:moveTo>
                  <a:pt x="0" y="20447"/>
                </a:moveTo>
                <a:cubicBezTo>
                  <a:pt x="0" y="9144"/>
                  <a:pt x="9182" y="0"/>
                  <a:pt x="20510" y="0"/>
                </a:cubicBezTo>
                <a:lnTo>
                  <a:pt x="846645" y="0"/>
                </a:lnTo>
                <a:cubicBezTo>
                  <a:pt x="857973" y="0"/>
                  <a:pt x="867156" y="9144"/>
                  <a:pt x="867156" y="20447"/>
                </a:cubicBezTo>
                <a:lnTo>
                  <a:pt x="867156" y="805561"/>
                </a:lnTo>
                <a:cubicBezTo>
                  <a:pt x="867156" y="816864"/>
                  <a:pt x="857973" y="826008"/>
                  <a:pt x="846645" y="826008"/>
                </a:cubicBezTo>
                <a:lnTo>
                  <a:pt x="20510" y="826008"/>
                </a:lnTo>
                <a:cubicBezTo>
                  <a:pt x="9182" y="826008"/>
                  <a:pt x="0" y="816864"/>
                  <a:pt x="0" y="805561"/>
                </a:cubicBezTo>
                <a:close/>
              </a:path>
            </a:pathLst>
          </a:custGeom>
          <a:solidFill>
            <a:srgbClr val="FFFFFF"/>
          </a:solidFill>
        </p:spPr>
        <p:txBody>
          <a:bodyPr wrap="square" lIns="0" tIns="0" rIns="0" bIns="0" rtlCol="0">
            <a:noAutofit/>
          </a:bodyPr>
          <a:lstStyle/>
          <a:p>
            <a:endParaRPr/>
          </a:p>
        </p:txBody>
      </p:sp>
      <p:sp>
        <p:nvSpPr>
          <p:cNvPr id="53" name="object 53"/>
          <p:cNvSpPr/>
          <p:nvPr/>
        </p:nvSpPr>
        <p:spPr>
          <a:xfrm>
            <a:off x="187452" y="1955292"/>
            <a:ext cx="893063" cy="851916"/>
          </a:xfrm>
          <a:custGeom>
            <a:avLst/>
            <a:gdLst/>
            <a:ahLst/>
            <a:cxnLst/>
            <a:rect l="l" t="t" r="r" b="b"/>
            <a:pathLst>
              <a:path w="893063" h="851916">
                <a:moveTo>
                  <a:pt x="12954" y="33401"/>
                </a:moveTo>
                <a:cubicBezTo>
                  <a:pt x="12954" y="22098"/>
                  <a:pt x="22136" y="12954"/>
                  <a:pt x="33464" y="12954"/>
                </a:cubicBezTo>
                <a:lnTo>
                  <a:pt x="859599" y="12954"/>
                </a:lnTo>
                <a:cubicBezTo>
                  <a:pt x="870927" y="12954"/>
                  <a:pt x="880110" y="22098"/>
                  <a:pt x="880110" y="33401"/>
                </a:cubicBezTo>
                <a:lnTo>
                  <a:pt x="880110" y="818515"/>
                </a:lnTo>
                <a:cubicBezTo>
                  <a:pt x="880110" y="829818"/>
                  <a:pt x="870927" y="838962"/>
                  <a:pt x="859599" y="838962"/>
                </a:cubicBezTo>
                <a:lnTo>
                  <a:pt x="33464" y="838962"/>
                </a:lnTo>
                <a:cubicBezTo>
                  <a:pt x="22136" y="838962"/>
                  <a:pt x="12954" y="829818"/>
                  <a:pt x="12954" y="818515"/>
                </a:cubicBezTo>
                <a:close/>
              </a:path>
            </a:pathLst>
          </a:custGeom>
          <a:ln w="25908">
            <a:solidFill>
              <a:srgbClr val="BFBFBF"/>
            </a:solidFill>
          </a:ln>
        </p:spPr>
        <p:txBody>
          <a:bodyPr wrap="square" lIns="0" tIns="0" rIns="0" bIns="0" rtlCol="0">
            <a:noAutofit/>
          </a:bodyPr>
          <a:lstStyle/>
          <a:p>
            <a:endParaRPr/>
          </a:p>
        </p:txBody>
      </p:sp>
      <p:pic>
        <p:nvPicPr>
          <p:cNvPr id="6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8" y="2040636"/>
            <a:ext cx="705611" cy="682752"/>
          </a:xfrm>
          <a:prstGeom prst="rect">
            <a:avLst/>
          </a:prstGeom>
        </p:spPr>
      </p:pic>
      <p:sp>
        <p:nvSpPr>
          <p:cNvPr id="54" name="object 54"/>
          <p:cNvSpPr/>
          <p:nvPr/>
        </p:nvSpPr>
        <p:spPr>
          <a:xfrm>
            <a:off x="200406" y="2920746"/>
            <a:ext cx="867156" cy="763524"/>
          </a:xfrm>
          <a:custGeom>
            <a:avLst/>
            <a:gdLst/>
            <a:ahLst/>
            <a:cxnLst/>
            <a:rect l="l" t="t" r="r" b="b"/>
            <a:pathLst>
              <a:path w="867156" h="763524">
                <a:moveTo>
                  <a:pt x="0" y="18923"/>
                </a:moveTo>
                <a:cubicBezTo>
                  <a:pt x="0" y="8509"/>
                  <a:pt x="8483" y="0"/>
                  <a:pt x="18961" y="0"/>
                </a:cubicBezTo>
                <a:lnTo>
                  <a:pt x="848194" y="0"/>
                </a:lnTo>
                <a:cubicBezTo>
                  <a:pt x="858672" y="0"/>
                  <a:pt x="867156" y="8509"/>
                  <a:pt x="867156" y="18923"/>
                </a:cubicBezTo>
                <a:lnTo>
                  <a:pt x="867156" y="744601"/>
                </a:lnTo>
                <a:cubicBezTo>
                  <a:pt x="867156" y="755015"/>
                  <a:pt x="858672" y="763524"/>
                  <a:pt x="848194" y="763524"/>
                </a:cubicBezTo>
                <a:lnTo>
                  <a:pt x="18961" y="763524"/>
                </a:lnTo>
                <a:cubicBezTo>
                  <a:pt x="8483" y="763524"/>
                  <a:pt x="0" y="755015"/>
                  <a:pt x="0" y="744601"/>
                </a:cubicBezTo>
                <a:close/>
              </a:path>
            </a:pathLst>
          </a:custGeom>
          <a:solidFill>
            <a:srgbClr val="FFFFFF"/>
          </a:solidFill>
        </p:spPr>
        <p:txBody>
          <a:bodyPr wrap="square" lIns="0" tIns="0" rIns="0" bIns="0" rtlCol="0">
            <a:noAutofit/>
          </a:bodyPr>
          <a:lstStyle/>
          <a:p>
            <a:endParaRPr/>
          </a:p>
        </p:txBody>
      </p:sp>
      <p:sp>
        <p:nvSpPr>
          <p:cNvPr id="55" name="object 55"/>
          <p:cNvSpPr/>
          <p:nvPr/>
        </p:nvSpPr>
        <p:spPr>
          <a:xfrm>
            <a:off x="187452" y="2907792"/>
            <a:ext cx="893063" cy="789432"/>
          </a:xfrm>
          <a:custGeom>
            <a:avLst/>
            <a:gdLst/>
            <a:ahLst/>
            <a:cxnLst/>
            <a:rect l="l" t="t" r="r" b="b"/>
            <a:pathLst>
              <a:path w="893063" h="789432">
                <a:moveTo>
                  <a:pt x="12954" y="31877"/>
                </a:moveTo>
                <a:cubicBezTo>
                  <a:pt x="12954" y="21463"/>
                  <a:pt x="21437" y="12954"/>
                  <a:pt x="31915" y="12954"/>
                </a:cubicBezTo>
                <a:lnTo>
                  <a:pt x="861148" y="12954"/>
                </a:lnTo>
                <a:cubicBezTo>
                  <a:pt x="871626" y="12954"/>
                  <a:pt x="880110" y="21463"/>
                  <a:pt x="880110" y="31877"/>
                </a:cubicBezTo>
                <a:lnTo>
                  <a:pt x="880110" y="757555"/>
                </a:lnTo>
                <a:cubicBezTo>
                  <a:pt x="880110" y="767969"/>
                  <a:pt x="871626" y="776478"/>
                  <a:pt x="861148" y="776478"/>
                </a:cubicBezTo>
                <a:lnTo>
                  <a:pt x="31915" y="776478"/>
                </a:lnTo>
                <a:cubicBezTo>
                  <a:pt x="21437" y="776478"/>
                  <a:pt x="12954" y="767969"/>
                  <a:pt x="12954" y="757555"/>
                </a:cubicBezTo>
                <a:close/>
              </a:path>
            </a:pathLst>
          </a:custGeom>
          <a:ln w="25908">
            <a:solidFill>
              <a:srgbClr val="BFBFBF"/>
            </a:solidFill>
          </a:ln>
        </p:spPr>
        <p:txBody>
          <a:bodyPr wrap="square" lIns="0" tIns="0" rIns="0" bIns="0" rtlCol="0">
            <a:noAutofit/>
          </a:bodyPr>
          <a:lstStyle/>
          <a:p>
            <a:endParaRPr/>
          </a:p>
        </p:txBody>
      </p:sp>
      <p:pic>
        <p:nvPicPr>
          <p:cNvPr id="6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68" y="3139440"/>
            <a:ext cx="797052" cy="294132"/>
          </a:xfrm>
          <a:prstGeom prst="rect">
            <a:avLst/>
          </a:prstGeom>
        </p:spPr>
      </p:pic>
      <p:sp>
        <p:nvSpPr>
          <p:cNvPr id="56" name="object 56"/>
          <p:cNvSpPr/>
          <p:nvPr/>
        </p:nvSpPr>
        <p:spPr>
          <a:xfrm>
            <a:off x="194310" y="3867150"/>
            <a:ext cx="873252" cy="769620"/>
          </a:xfrm>
          <a:custGeom>
            <a:avLst/>
            <a:gdLst/>
            <a:ahLst/>
            <a:cxnLst/>
            <a:rect l="l" t="t" r="r" b="b"/>
            <a:pathLst>
              <a:path w="873252" h="769620">
                <a:moveTo>
                  <a:pt x="0" y="19113"/>
                </a:moveTo>
                <a:cubicBezTo>
                  <a:pt x="0" y="8560"/>
                  <a:pt x="8559" y="0"/>
                  <a:pt x="19113" y="0"/>
                </a:cubicBezTo>
                <a:lnTo>
                  <a:pt x="854138" y="0"/>
                </a:lnTo>
                <a:cubicBezTo>
                  <a:pt x="864692" y="0"/>
                  <a:pt x="873252" y="8560"/>
                  <a:pt x="873252" y="19113"/>
                </a:cubicBezTo>
                <a:lnTo>
                  <a:pt x="873252" y="750506"/>
                </a:lnTo>
                <a:cubicBezTo>
                  <a:pt x="873252" y="761060"/>
                  <a:pt x="864692" y="769620"/>
                  <a:pt x="854138" y="769620"/>
                </a:cubicBezTo>
                <a:lnTo>
                  <a:pt x="19113" y="769620"/>
                </a:lnTo>
                <a:cubicBezTo>
                  <a:pt x="8559" y="769620"/>
                  <a:pt x="0" y="761060"/>
                  <a:pt x="0" y="750506"/>
                </a:cubicBezTo>
                <a:close/>
              </a:path>
            </a:pathLst>
          </a:custGeom>
          <a:solidFill>
            <a:srgbClr val="FFFFFF"/>
          </a:solidFill>
        </p:spPr>
        <p:txBody>
          <a:bodyPr wrap="square" lIns="0" tIns="0" rIns="0" bIns="0" rtlCol="0">
            <a:noAutofit/>
          </a:bodyPr>
          <a:lstStyle/>
          <a:p>
            <a:endParaRPr/>
          </a:p>
        </p:txBody>
      </p:sp>
      <p:sp>
        <p:nvSpPr>
          <p:cNvPr id="57" name="object 57"/>
          <p:cNvSpPr/>
          <p:nvPr/>
        </p:nvSpPr>
        <p:spPr>
          <a:xfrm>
            <a:off x="181356" y="3854196"/>
            <a:ext cx="899159" cy="795528"/>
          </a:xfrm>
          <a:custGeom>
            <a:avLst/>
            <a:gdLst/>
            <a:ahLst/>
            <a:cxnLst/>
            <a:rect l="l" t="t" r="r" b="b"/>
            <a:pathLst>
              <a:path w="899159" h="795528">
                <a:moveTo>
                  <a:pt x="12954" y="32067"/>
                </a:moveTo>
                <a:cubicBezTo>
                  <a:pt x="12954" y="21514"/>
                  <a:pt x="21513" y="12954"/>
                  <a:pt x="32067" y="12954"/>
                </a:cubicBezTo>
                <a:lnTo>
                  <a:pt x="867092" y="12954"/>
                </a:lnTo>
                <a:cubicBezTo>
                  <a:pt x="877646" y="12954"/>
                  <a:pt x="886206" y="21514"/>
                  <a:pt x="886206" y="32067"/>
                </a:cubicBezTo>
                <a:lnTo>
                  <a:pt x="886206" y="763460"/>
                </a:lnTo>
                <a:cubicBezTo>
                  <a:pt x="886206" y="774014"/>
                  <a:pt x="877646" y="782574"/>
                  <a:pt x="867092" y="782574"/>
                </a:cubicBezTo>
                <a:lnTo>
                  <a:pt x="32067" y="782574"/>
                </a:lnTo>
                <a:cubicBezTo>
                  <a:pt x="21513" y="782574"/>
                  <a:pt x="12954" y="774014"/>
                  <a:pt x="12954" y="763460"/>
                </a:cubicBezTo>
                <a:close/>
              </a:path>
            </a:pathLst>
          </a:custGeom>
          <a:ln w="25908">
            <a:solidFill>
              <a:srgbClr val="BFBFBF"/>
            </a:solidFill>
          </a:ln>
        </p:spPr>
        <p:txBody>
          <a:bodyPr wrap="square" lIns="0" tIns="0" rIns="0" bIns="0" rtlCol="0">
            <a:noAutofit/>
          </a:bodyPr>
          <a:lstStyle/>
          <a:p>
            <a:endParaRPr/>
          </a:p>
        </p:txBody>
      </p:sp>
      <p:pic>
        <p:nvPicPr>
          <p:cNvPr id="6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72" y="4122420"/>
            <a:ext cx="787908" cy="294132"/>
          </a:xfrm>
          <a:prstGeom prst="rect">
            <a:avLst/>
          </a:prstGeom>
        </p:spPr>
      </p:pic>
      <p:sp>
        <p:nvSpPr>
          <p:cNvPr id="58" name="object 58"/>
          <p:cNvSpPr/>
          <p:nvPr/>
        </p:nvSpPr>
        <p:spPr>
          <a:xfrm>
            <a:off x="206502" y="1009650"/>
            <a:ext cx="861060" cy="819912"/>
          </a:xfrm>
          <a:custGeom>
            <a:avLst/>
            <a:gdLst/>
            <a:ahLst/>
            <a:cxnLst/>
            <a:rect l="l" t="t" r="r" b="b"/>
            <a:pathLst>
              <a:path w="861060" h="819912">
                <a:moveTo>
                  <a:pt x="0" y="20320"/>
                </a:moveTo>
                <a:cubicBezTo>
                  <a:pt x="0" y="9144"/>
                  <a:pt x="9118" y="0"/>
                  <a:pt x="20358" y="0"/>
                </a:cubicBezTo>
                <a:lnTo>
                  <a:pt x="840701" y="0"/>
                </a:lnTo>
                <a:cubicBezTo>
                  <a:pt x="851941" y="0"/>
                  <a:pt x="861060" y="9144"/>
                  <a:pt x="861060" y="20320"/>
                </a:cubicBezTo>
                <a:lnTo>
                  <a:pt x="861060" y="799592"/>
                </a:lnTo>
                <a:cubicBezTo>
                  <a:pt x="861060" y="810768"/>
                  <a:pt x="851941" y="819912"/>
                  <a:pt x="840701" y="819912"/>
                </a:cubicBezTo>
                <a:lnTo>
                  <a:pt x="20358" y="819912"/>
                </a:lnTo>
                <a:cubicBezTo>
                  <a:pt x="9118" y="819912"/>
                  <a:pt x="0" y="810768"/>
                  <a:pt x="0" y="799592"/>
                </a:cubicBezTo>
                <a:close/>
              </a:path>
            </a:pathLst>
          </a:custGeom>
          <a:solidFill>
            <a:srgbClr val="FFFFFF"/>
          </a:solidFill>
        </p:spPr>
        <p:txBody>
          <a:bodyPr wrap="square" lIns="0" tIns="0" rIns="0" bIns="0" rtlCol="0">
            <a:noAutofit/>
          </a:bodyPr>
          <a:lstStyle/>
          <a:p>
            <a:endParaRPr/>
          </a:p>
        </p:txBody>
      </p:sp>
      <p:sp>
        <p:nvSpPr>
          <p:cNvPr id="59" name="object 59"/>
          <p:cNvSpPr/>
          <p:nvPr/>
        </p:nvSpPr>
        <p:spPr>
          <a:xfrm>
            <a:off x="193548" y="996696"/>
            <a:ext cx="886967" cy="845819"/>
          </a:xfrm>
          <a:custGeom>
            <a:avLst/>
            <a:gdLst/>
            <a:ahLst/>
            <a:cxnLst/>
            <a:rect l="l" t="t" r="r" b="b"/>
            <a:pathLst>
              <a:path w="886967" h="845819">
                <a:moveTo>
                  <a:pt x="12954" y="33274"/>
                </a:moveTo>
                <a:cubicBezTo>
                  <a:pt x="12954" y="22098"/>
                  <a:pt x="22072" y="12954"/>
                  <a:pt x="33312" y="12954"/>
                </a:cubicBezTo>
                <a:lnTo>
                  <a:pt x="853655" y="12954"/>
                </a:lnTo>
                <a:cubicBezTo>
                  <a:pt x="864895" y="12954"/>
                  <a:pt x="874014" y="22098"/>
                  <a:pt x="874014" y="33274"/>
                </a:cubicBezTo>
                <a:lnTo>
                  <a:pt x="874014" y="812546"/>
                </a:lnTo>
                <a:cubicBezTo>
                  <a:pt x="874014" y="823722"/>
                  <a:pt x="864895" y="832866"/>
                  <a:pt x="853655" y="832866"/>
                </a:cubicBezTo>
                <a:lnTo>
                  <a:pt x="33312" y="832866"/>
                </a:lnTo>
                <a:cubicBezTo>
                  <a:pt x="22072" y="832866"/>
                  <a:pt x="12954" y="823722"/>
                  <a:pt x="12954" y="812546"/>
                </a:cubicBezTo>
                <a:close/>
              </a:path>
            </a:pathLst>
          </a:custGeom>
          <a:ln w="25908">
            <a:solidFill>
              <a:srgbClr val="BFBFBF"/>
            </a:solidFill>
          </a:ln>
        </p:spPr>
        <p:txBody>
          <a:bodyPr wrap="square" lIns="0" tIns="0" rIns="0" bIns="0" rtlCol="0">
            <a:noAutofit/>
          </a:bodyPr>
          <a:lstStyle/>
          <a:p>
            <a:endParaRPr/>
          </a:p>
        </p:txBody>
      </p:sp>
      <p:pic>
        <p:nvPicPr>
          <p:cNvPr id="6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44" y="1082039"/>
            <a:ext cx="301752" cy="291084"/>
          </a:xfrm>
          <a:prstGeom prst="rect">
            <a:avLst/>
          </a:prstGeom>
        </p:spPr>
      </p:pic>
      <p:pic>
        <p:nvPicPr>
          <p:cNvPr id="67"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08" y="1414272"/>
            <a:ext cx="307848" cy="297179"/>
          </a:xfrm>
          <a:prstGeom prst="rect">
            <a:avLst/>
          </a:prstGeom>
        </p:spPr>
      </p:pic>
      <p:pic>
        <p:nvPicPr>
          <p:cNvPr id="68"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036" y="1092707"/>
            <a:ext cx="313944" cy="2926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34899"/>
            <a:ext cx="5157508" cy="423545"/>
          </a:xfrm>
          <a:prstGeom prst="rect">
            <a:avLst/>
          </a:prstGeom>
        </p:spPr>
      </p:pic>
      <p:sp>
        <p:nvSpPr>
          <p:cNvPr id="60" name="object 60"/>
          <p:cNvSpPr/>
          <p:nvPr/>
        </p:nvSpPr>
        <p:spPr>
          <a:xfrm>
            <a:off x="200406" y="1968246"/>
            <a:ext cx="867156" cy="826008"/>
          </a:xfrm>
          <a:custGeom>
            <a:avLst/>
            <a:gdLst/>
            <a:ahLst/>
            <a:cxnLst/>
            <a:rect l="l" t="t" r="r" b="b"/>
            <a:pathLst>
              <a:path w="867156" h="826008">
                <a:moveTo>
                  <a:pt x="0" y="20447"/>
                </a:moveTo>
                <a:cubicBezTo>
                  <a:pt x="0" y="9144"/>
                  <a:pt x="9182" y="0"/>
                  <a:pt x="20510" y="0"/>
                </a:cubicBezTo>
                <a:lnTo>
                  <a:pt x="846645" y="0"/>
                </a:lnTo>
                <a:cubicBezTo>
                  <a:pt x="857973" y="0"/>
                  <a:pt x="867156" y="9144"/>
                  <a:pt x="867156" y="20447"/>
                </a:cubicBezTo>
                <a:lnTo>
                  <a:pt x="867156" y="805561"/>
                </a:lnTo>
                <a:cubicBezTo>
                  <a:pt x="867156" y="816864"/>
                  <a:pt x="857973" y="826008"/>
                  <a:pt x="846645" y="826008"/>
                </a:cubicBezTo>
                <a:lnTo>
                  <a:pt x="20510" y="826008"/>
                </a:lnTo>
                <a:cubicBezTo>
                  <a:pt x="9182" y="826008"/>
                  <a:pt x="0" y="816864"/>
                  <a:pt x="0" y="805561"/>
                </a:cubicBezTo>
                <a:close/>
              </a:path>
            </a:pathLst>
          </a:custGeom>
          <a:solidFill>
            <a:srgbClr val="FFFFFF"/>
          </a:solidFill>
        </p:spPr>
        <p:txBody>
          <a:bodyPr wrap="square" lIns="0" tIns="0" rIns="0" bIns="0" rtlCol="0">
            <a:noAutofit/>
          </a:bodyPr>
          <a:lstStyle/>
          <a:p>
            <a:endParaRPr/>
          </a:p>
        </p:txBody>
      </p:sp>
      <p:sp>
        <p:nvSpPr>
          <p:cNvPr id="61" name="object 61"/>
          <p:cNvSpPr/>
          <p:nvPr/>
        </p:nvSpPr>
        <p:spPr>
          <a:xfrm>
            <a:off x="187452" y="1955292"/>
            <a:ext cx="893063" cy="851916"/>
          </a:xfrm>
          <a:custGeom>
            <a:avLst/>
            <a:gdLst/>
            <a:ahLst/>
            <a:cxnLst/>
            <a:rect l="l" t="t" r="r" b="b"/>
            <a:pathLst>
              <a:path w="893063" h="851916">
                <a:moveTo>
                  <a:pt x="12954" y="33401"/>
                </a:moveTo>
                <a:cubicBezTo>
                  <a:pt x="12954" y="22098"/>
                  <a:pt x="22136" y="12954"/>
                  <a:pt x="33464" y="12954"/>
                </a:cubicBezTo>
                <a:lnTo>
                  <a:pt x="859599" y="12954"/>
                </a:lnTo>
                <a:cubicBezTo>
                  <a:pt x="870927" y="12954"/>
                  <a:pt x="880110" y="22098"/>
                  <a:pt x="880110" y="33401"/>
                </a:cubicBezTo>
                <a:lnTo>
                  <a:pt x="880110" y="818515"/>
                </a:lnTo>
                <a:cubicBezTo>
                  <a:pt x="880110" y="829818"/>
                  <a:pt x="870927" y="838962"/>
                  <a:pt x="859599" y="838962"/>
                </a:cubicBezTo>
                <a:lnTo>
                  <a:pt x="33464" y="838962"/>
                </a:lnTo>
                <a:cubicBezTo>
                  <a:pt x="22136" y="838962"/>
                  <a:pt x="12954" y="829818"/>
                  <a:pt x="12954" y="818515"/>
                </a:cubicBezTo>
                <a:close/>
              </a:path>
            </a:pathLst>
          </a:custGeom>
          <a:ln w="25908">
            <a:solidFill>
              <a:srgbClr val="BFBFBF"/>
            </a:solidFill>
          </a:ln>
        </p:spPr>
        <p:txBody>
          <a:bodyPr wrap="square" lIns="0" tIns="0" rIns="0" bIns="0" rtlCol="0">
            <a:noAutofit/>
          </a:bodyPr>
          <a:lstStyle/>
          <a:p>
            <a:endParaRPr/>
          </a:p>
        </p:txBody>
      </p:sp>
      <p:pic>
        <p:nvPicPr>
          <p:cNvPr id="7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8" y="2040636"/>
            <a:ext cx="705611" cy="682752"/>
          </a:xfrm>
          <a:prstGeom prst="rect">
            <a:avLst/>
          </a:prstGeom>
        </p:spPr>
      </p:pic>
      <p:sp>
        <p:nvSpPr>
          <p:cNvPr id="62" name="object 62"/>
          <p:cNvSpPr/>
          <p:nvPr/>
        </p:nvSpPr>
        <p:spPr>
          <a:xfrm>
            <a:off x="200406" y="2920746"/>
            <a:ext cx="867156" cy="763524"/>
          </a:xfrm>
          <a:custGeom>
            <a:avLst/>
            <a:gdLst/>
            <a:ahLst/>
            <a:cxnLst/>
            <a:rect l="l" t="t" r="r" b="b"/>
            <a:pathLst>
              <a:path w="867156" h="763524">
                <a:moveTo>
                  <a:pt x="0" y="18923"/>
                </a:moveTo>
                <a:cubicBezTo>
                  <a:pt x="0" y="8509"/>
                  <a:pt x="8483" y="0"/>
                  <a:pt x="18961" y="0"/>
                </a:cubicBezTo>
                <a:lnTo>
                  <a:pt x="848194" y="0"/>
                </a:lnTo>
                <a:cubicBezTo>
                  <a:pt x="858672" y="0"/>
                  <a:pt x="867156" y="8509"/>
                  <a:pt x="867156" y="18923"/>
                </a:cubicBezTo>
                <a:lnTo>
                  <a:pt x="867156" y="744601"/>
                </a:lnTo>
                <a:cubicBezTo>
                  <a:pt x="867156" y="755015"/>
                  <a:pt x="858672" y="763524"/>
                  <a:pt x="848194" y="763524"/>
                </a:cubicBezTo>
                <a:lnTo>
                  <a:pt x="18961" y="763524"/>
                </a:lnTo>
                <a:cubicBezTo>
                  <a:pt x="8483" y="763524"/>
                  <a:pt x="0" y="755015"/>
                  <a:pt x="0" y="744601"/>
                </a:cubicBezTo>
                <a:close/>
              </a:path>
            </a:pathLst>
          </a:custGeom>
          <a:solidFill>
            <a:srgbClr val="FFFFFF"/>
          </a:solidFill>
        </p:spPr>
        <p:txBody>
          <a:bodyPr wrap="square" lIns="0" tIns="0" rIns="0" bIns="0" rtlCol="0">
            <a:noAutofit/>
          </a:bodyPr>
          <a:lstStyle/>
          <a:p>
            <a:endParaRPr/>
          </a:p>
        </p:txBody>
      </p:sp>
      <p:sp>
        <p:nvSpPr>
          <p:cNvPr id="63" name="object 63"/>
          <p:cNvSpPr/>
          <p:nvPr/>
        </p:nvSpPr>
        <p:spPr>
          <a:xfrm>
            <a:off x="187452" y="2907792"/>
            <a:ext cx="893063" cy="789432"/>
          </a:xfrm>
          <a:custGeom>
            <a:avLst/>
            <a:gdLst/>
            <a:ahLst/>
            <a:cxnLst/>
            <a:rect l="l" t="t" r="r" b="b"/>
            <a:pathLst>
              <a:path w="893063" h="789432">
                <a:moveTo>
                  <a:pt x="12954" y="31877"/>
                </a:moveTo>
                <a:cubicBezTo>
                  <a:pt x="12954" y="21463"/>
                  <a:pt x="21437" y="12954"/>
                  <a:pt x="31915" y="12954"/>
                </a:cubicBezTo>
                <a:lnTo>
                  <a:pt x="861148" y="12954"/>
                </a:lnTo>
                <a:cubicBezTo>
                  <a:pt x="871626" y="12954"/>
                  <a:pt x="880110" y="21463"/>
                  <a:pt x="880110" y="31877"/>
                </a:cubicBezTo>
                <a:lnTo>
                  <a:pt x="880110" y="757555"/>
                </a:lnTo>
                <a:cubicBezTo>
                  <a:pt x="880110" y="767969"/>
                  <a:pt x="871626" y="776478"/>
                  <a:pt x="861148" y="776478"/>
                </a:cubicBezTo>
                <a:lnTo>
                  <a:pt x="31915" y="776478"/>
                </a:lnTo>
                <a:cubicBezTo>
                  <a:pt x="21437" y="776478"/>
                  <a:pt x="12954" y="767969"/>
                  <a:pt x="12954" y="757555"/>
                </a:cubicBezTo>
                <a:close/>
              </a:path>
            </a:pathLst>
          </a:custGeom>
          <a:ln w="25908">
            <a:solidFill>
              <a:srgbClr val="BFBFBF"/>
            </a:solidFill>
          </a:ln>
        </p:spPr>
        <p:txBody>
          <a:bodyPr wrap="square" lIns="0" tIns="0" rIns="0" bIns="0" rtlCol="0">
            <a:noAutofit/>
          </a:bodyPr>
          <a:lstStyle/>
          <a:p>
            <a:endParaRPr/>
          </a:p>
        </p:txBody>
      </p:sp>
      <p:pic>
        <p:nvPicPr>
          <p:cNvPr id="7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268" y="3139440"/>
            <a:ext cx="797052" cy="294132"/>
          </a:xfrm>
          <a:prstGeom prst="rect">
            <a:avLst/>
          </a:prstGeom>
        </p:spPr>
      </p:pic>
      <p:sp>
        <p:nvSpPr>
          <p:cNvPr id="64" name="object 64"/>
          <p:cNvSpPr/>
          <p:nvPr/>
        </p:nvSpPr>
        <p:spPr>
          <a:xfrm>
            <a:off x="194310" y="3867150"/>
            <a:ext cx="873252" cy="769620"/>
          </a:xfrm>
          <a:custGeom>
            <a:avLst/>
            <a:gdLst/>
            <a:ahLst/>
            <a:cxnLst/>
            <a:rect l="l" t="t" r="r" b="b"/>
            <a:pathLst>
              <a:path w="873252" h="769620">
                <a:moveTo>
                  <a:pt x="0" y="19113"/>
                </a:moveTo>
                <a:cubicBezTo>
                  <a:pt x="0" y="8560"/>
                  <a:pt x="8559" y="0"/>
                  <a:pt x="19113" y="0"/>
                </a:cubicBezTo>
                <a:lnTo>
                  <a:pt x="854138" y="0"/>
                </a:lnTo>
                <a:cubicBezTo>
                  <a:pt x="864692" y="0"/>
                  <a:pt x="873252" y="8560"/>
                  <a:pt x="873252" y="19113"/>
                </a:cubicBezTo>
                <a:lnTo>
                  <a:pt x="873252" y="750506"/>
                </a:lnTo>
                <a:cubicBezTo>
                  <a:pt x="873252" y="761060"/>
                  <a:pt x="864692" y="769620"/>
                  <a:pt x="854138" y="769620"/>
                </a:cubicBezTo>
                <a:lnTo>
                  <a:pt x="19113" y="769620"/>
                </a:lnTo>
                <a:cubicBezTo>
                  <a:pt x="8559" y="769620"/>
                  <a:pt x="0" y="761060"/>
                  <a:pt x="0" y="750506"/>
                </a:cubicBezTo>
                <a:close/>
              </a:path>
            </a:pathLst>
          </a:custGeom>
          <a:solidFill>
            <a:srgbClr val="FFFFFF"/>
          </a:solidFill>
        </p:spPr>
        <p:txBody>
          <a:bodyPr wrap="square" lIns="0" tIns="0" rIns="0" bIns="0" rtlCol="0">
            <a:noAutofit/>
          </a:bodyPr>
          <a:lstStyle/>
          <a:p>
            <a:endParaRPr/>
          </a:p>
        </p:txBody>
      </p:sp>
      <p:sp>
        <p:nvSpPr>
          <p:cNvPr id="65" name="object 65"/>
          <p:cNvSpPr/>
          <p:nvPr/>
        </p:nvSpPr>
        <p:spPr>
          <a:xfrm>
            <a:off x="181356" y="3854196"/>
            <a:ext cx="899159" cy="795528"/>
          </a:xfrm>
          <a:custGeom>
            <a:avLst/>
            <a:gdLst/>
            <a:ahLst/>
            <a:cxnLst/>
            <a:rect l="l" t="t" r="r" b="b"/>
            <a:pathLst>
              <a:path w="899159" h="795528">
                <a:moveTo>
                  <a:pt x="12954" y="32067"/>
                </a:moveTo>
                <a:cubicBezTo>
                  <a:pt x="12954" y="21514"/>
                  <a:pt x="21513" y="12954"/>
                  <a:pt x="32067" y="12954"/>
                </a:cubicBezTo>
                <a:lnTo>
                  <a:pt x="867092" y="12954"/>
                </a:lnTo>
                <a:cubicBezTo>
                  <a:pt x="877646" y="12954"/>
                  <a:pt x="886206" y="21514"/>
                  <a:pt x="886206" y="32067"/>
                </a:cubicBezTo>
                <a:lnTo>
                  <a:pt x="886206" y="763460"/>
                </a:lnTo>
                <a:cubicBezTo>
                  <a:pt x="886206" y="774014"/>
                  <a:pt x="877646" y="782574"/>
                  <a:pt x="867092" y="782574"/>
                </a:cubicBezTo>
                <a:lnTo>
                  <a:pt x="32067" y="782574"/>
                </a:lnTo>
                <a:cubicBezTo>
                  <a:pt x="21513" y="782574"/>
                  <a:pt x="12954" y="774014"/>
                  <a:pt x="12954" y="763460"/>
                </a:cubicBezTo>
                <a:close/>
              </a:path>
            </a:pathLst>
          </a:custGeom>
          <a:ln w="25908">
            <a:solidFill>
              <a:srgbClr val="BFBFBF"/>
            </a:solidFill>
          </a:ln>
        </p:spPr>
        <p:txBody>
          <a:bodyPr wrap="square" lIns="0" tIns="0" rIns="0" bIns="0" rtlCol="0">
            <a:noAutofit/>
          </a:bodyPr>
          <a:lstStyle/>
          <a:p>
            <a:endParaRPr/>
          </a:p>
        </p:txBody>
      </p:sp>
      <p:pic>
        <p:nvPicPr>
          <p:cNvPr id="7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172" y="4122420"/>
            <a:ext cx="787908" cy="294132"/>
          </a:xfrm>
          <a:prstGeom prst="rect">
            <a:avLst/>
          </a:prstGeom>
        </p:spPr>
      </p:pic>
      <p:sp>
        <p:nvSpPr>
          <p:cNvPr id="66" name="object 66"/>
          <p:cNvSpPr/>
          <p:nvPr/>
        </p:nvSpPr>
        <p:spPr>
          <a:xfrm>
            <a:off x="206502" y="1009650"/>
            <a:ext cx="861060" cy="819912"/>
          </a:xfrm>
          <a:custGeom>
            <a:avLst/>
            <a:gdLst/>
            <a:ahLst/>
            <a:cxnLst/>
            <a:rect l="l" t="t" r="r" b="b"/>
            <a:pathLst>
              <a:path w="861060" h="819912">
                <a:moveTo>
                  <a:pt x="0" y="20320"/>
                </a:moveTo>
                <a:cubicBezTo>
                  <a:pt x="0" y="9144"/>
                  <a:pt x="9118" y="0"/>
                  <a:pt x="20358" y="0"/>
                </a:cubicBezTo>
                <a:lnTo>
                  <a:pt x="840701" y="0"/>
                </a:lnTo>
                <a:cubicBezTo>
                  <a:pt x="851941" y="0"/>
                  <a:pt x="861060" y="9144"/>
                  <a:pt x="861060" y="20320"/>
                </a:cubicBezTo>
                <a:lnTo>
                  <a:pt x="861060" y="799592"/>
                </a:lnTo>
                <a:cubicBezTo>
                  <a:pt x="861060" y="810768"/>
                  <a:pt x="851941" y="819912"/>
                  <a:pt x="840701" y="819912"/>
                </a:cubicBezTo>
                <a:lnTo>
                  <a:pt x="20358" y="819912"/>
                </a:lnTo>
                <a:cubicBezTo>
                  <a:pt x="9118" y="819912"/>
                  <a:pt x="0" y="810768"/>
                  <a:pt x="0" y="799592"/>
                </a:cubicBezTo>
                <a:close/>
              </a:path>
            </a:pathLst>
          </a:custGeom>
          <a:solidFill>
            <a:srgbClr val="FFFFFF"/>
          </a:solidFill>
        </p:spPr>
        <p:txBody>
          <a:bodyPr wrap="square" lIns="0" tIns="0" rIns="0" bIns="0" rtlCol="0">
            <a:noAutofit/>
          </a:bodyPr>
          <a:lstStyle/>
          <a:p>
            <a:endParaRPr/>
          </a:p>
        </p:txBody>
      </p:sp>
      <p:sp>
        <p:nvSpPr>
          <p:cNvPr id="67" name="object 67"/>
          <p:cNvSpPr/>
          <p:nvPr/>
        </p:nvSpPr>
        <p:spPr>
          <a:xfrm>
            <a:off x="193548" y="996696"/>
            <a:ext cx="886967" cy="845819"/>
          </a:xfrm>
          <a:custGeom>
            <a:avLst/>
            <a:gdLst/>
            <a:ahLst/>
            <a:cxnLst/>
            <a:rect l="l" t="t" r="r" b="b"/>
            <a:pathLst>
              <a:path w="886967" h="845819">
                <a:moveTo>
                  <a:pt x="12954" y="33274"/>
                </a:moveTo>
                <a:cubicBezTo>
                  <a:pt x="12954" y="22098"/>
                  <a:pt x="22072" y="12954"/>
                  <a:pt x="33312" y="12954"/>
                </a:cubicBezTo>
                <a:lnTo>
                  <a:pt x="853655" y="12954"/>
                </a:lnTo>
                <a:cubicBezTo>
                  <a:pt x="864895" y="12954"/>
                  <a:pt x="874014" y="22098"/>
                  <a:pt x="874014" y="33274"/>
                </a:cubicBezTo>
                <a:lnTo>
                  <a:pt x="874014" y="812546"/>
                </a:lnTo>
                <a:cubicBezTo>
                  <a:pt x="874014" y="823722"/>
                  <a:pt x="864895" y="832866"/>
                  <a:pt x="853655" y="832866"/>
                </a:cubicBezTo>
                <a:lnTo>
                  <a:pt x="33312" y="832866"/>
                </a:lnTo>
                <a:cubicBezTo>
                  <a:pt x="22072" y="832866"/>
                  <a:pt x="12954" y="823722"/>
                  <a:pt x="12954" y="812546"/>
                </a:cubicBezTo>
                <a:close/>
              </a:path>
            </a:pathLst>
          </a:custGeom>
          <a:ln w="25908">
            <a:solidFill>
              <a:srgbClr val="BFBFBF"/>
            </a:solidFill>
          </a:ln>
        </p:spPr>
        <p:txBody>
          <a:bodyPr wrap="square" lIns="0" tIns="0" rIns="0" bIns="0" rtlCol="0">
            <a:noAutofit/>
          </a:bodyPr>
          <a:lstStyle/>
          <a:p>
            <a:endParaRPr/>
          </a:p>
        </p:txBody>
      </p:sp>
      <p:pic>
        <p:nvPicPr>
          <p:cNvPr id="74"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44" y="1082039"/>
            <a:ext cx="301752" cy="291084"/>
          </a:xfrm>
          <a:prstGeom prst="rect">
            <a:avLst/>
          </a:prstGeom>
        </p:spPr>
      </p:pic>
      <p:pic>
        <p:nvPicPr>
          <p:cNvPr id="75"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008" y="1414272"/>
            <a:ext cx="307848" cy="297179"/>
          </a:xfrm>
          <a:prstGeom prst="rect">
            <a:avLst/>
          </a:prstGeom>
        </p:spPr>
      </p:pic>
      <p:pic>
        <p:nvPicPr>
          <p:cNvPr id="76"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036" y="1092707"/>
            <a:ext cx="313944" cy="292608"/>
          </a:xfrm>
          <a:prstGeom prst="rect">
            <a:avLst/>
          </a:prstGeom>
        </p:spPr>
      </p:pic>
      <p:pic>
        <p:nvPicPr>
          <p:cNvPr id="7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2248" y="2621280"/>
            <a:ext cx="548640" cy="492252"/>
          </a:xfrm>
          <a:prstGeom prst="rect">
            <a:avLst/>
          </a:prstGeom>
        </p:spPr>
      </p:pic>
      <p:sp>
        <p:nvSpPr>
          <p:cNvPr id="68" name="object 68"/>
          <p:cNvSpPr/>
          <p:nvPr/>
        </p:nvSpPr>
        <p:spPr>
          <a:xfrm>
            <a:off x="1269492" y="2654808"/>
            <a:ext cx="452628" cy="385572"/>
          </a:xfrm>
          <a:custGeom>
            <a:avLst/>
            <a:gdLst/>
            <a:ahLst/>
            <a:cxnLst/>
            <a:rect l="l" t="t" r="r" b="b"/>
            <a:pathLst>
              <a:path w="452628" h="385572">
                <a:moveTo>
                  <a:pt x="0" y="96393"/>
                </a:moveTo>
                <a:lnTo>
                  <a:pt x="259842" y="96393"/>
                </a:lnTo>
                <a:lnTo>
                  <a:pt x="259842" y="0"/>
                </a:lnTo>
                <a:lnTo>
                  <a:pt x="452628" y="192786"/>
                </a:lnTo>
                <a:lnTo>
                  <a:pt x="259842" y="385572"/>
                </a:lnTo>
                <a:lnTo>
                  <a:pt x="259842" y="289179"/>
                </a:lnTo>
                <a:lnTo>
                  <a:pt x="0" y="289179"/>
                </a:lnTo>
                <a:close/>
              </a:path>
            </a:pathLst>
          </a:custGeom>
          <a:solidFill>
            <a:srgbClr val="A7A7A7"/>
          </a:solidFill>
        </p:spPr>
        <p:txBody>
          <a:bodyPr wrap="square" lIns="0" tIns="0" rIns="0" bIns="0" rtlCol="0">
            <a:noAutofit/>
          </a:bodyPr>
          <a:lstStyle/>
          <a:p>
            <a:endParaRPr/>
          </a:p>
        </p:txBody>
      </p:sp>
      <p:sp>
        <p:nvSpPr>
          <p:cNvPr id="2" name="object 69"/>
          <p:cNvSpPr/>
          <p:nvPr/>
        </p:nvSpPr>
        <p:spPr>
          <a:xfrm>
            <a:off x="1264920" y="2650236"/>
            <a:ext cx="461772" cy="394716"/>
          </a:xfrm>
          <a:custGeom>
            <a:avLst/>
            <a:gdLst/>
            <a:ahLst/>
            <a:cxnLst/>
            <a:rect l="l" t="t" r="r" b="b"/>
            <a:pathLst>
              <a:path w="461772" h="394716">
                <a:moveTo>
                  <a:pt x="4572" y="100965"/>
                </a:moveTo>
                <a:lnTo>
                  <a:pt x="264414" y="100965"/>
                </a:lnTo>
                <a:lnTo>
                  <a:pt x="264414" y="4572"/>
                </a:lnTo>
                <a:lnTo>
                  <a:pt x="457200" y="197358"/>
                </a:lnTo>
                <a:lnTo>
                  <a:pt x="264414" y="390144"/>
                </a:lnTo>
                <a:lnTo>
                  <a:pt x="264414" y="293751"/>
                </a:lnTo>
                <a:lnTo>
                  <a:pt x="4572" y="293751"/>
                </a:lnTo>
                <a:close/>
              </a:path>
            </a:pathLst>
          </a:custGeom>
          <a:ln w="9144">
            <a:solidFill>
              <a:srgbClr val="000000"/>
            </a:solidFill>
          </a:ln>
        </p:spPr>
        <p:txBody>
          <a:bodyPr wrap="square" lIns="0" tIns="0" rIns="0" bIns="0" rtlCol="0">
            <a:noAutofit/>
          </a:bodyPr>
          <a:lstStyle/>
          <a:p>
            <a:endParaRPr/>
          </a:p>
        </p:txBody>
      </p:sp>
      <p:sp>
        <p:nvSpPr>
          <p:cNvPr id="3" name="object 70"/>
          <p:cNvSpPr/>
          <p:nvPr/>
        </p:nvSpPr>
        <p:spPr>
          <a:xfrm>
            <a:off x="2620518" y="2559558"/>
            <a:ext cx="714756" cy="691896"/>
          </a:xfrm>
          <a:custGeom>
            <a:avLst/>
            <a:gdLst/>
            <a:ahLst/>
            <a:cxnLst/>
            <a:rect l="l" t="t" r="r" b="b"/>
            <a:pathLst>
              <a:path w="714756" h="691896">
                <a:moveTo>
                  <a:pt x="0" y="17145"/>
                </a:moveTo>
                <a:cubicBezTo>
                  <a:pt x="0" y="7747"/>
                  <a:pt x="7747" y="0"/>
                  <a:pt x="17145" y="0"/>
                </a:cubicBezTo>
                <a:lnTo>
                  <a:pt x="697610" y="0"/>
                </a:lnTo>
                <a:cubicBezTo>
                  <a:pt x="707009" y="0"/>
                  <a:pt x="714756" y="7747"/>
                  <a:pt x="714756" y="17145"/>
                </a:cubicBezTo>
                <a:lnTo>
                  <a:pt x="714756" y="674751"/>
                </a:lnTo>
                <a:cubicBezTo>
                  <a:pt x="714756" y="684149"/>
                  <a:pt x="707009" y="691896"/>
                  <a:pt x="697610"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4" name="object 71"/>
          <p:cNvSpPr/>
          <p:nvPr/>
        </p:nvSpPr>
        <p:spPr>
          <a:xfrm>
            <a:off x="2607564" y="2546603"/>
            <a:ext cx="740663" cy="717804"/>
          </a:xfrm>
          <a:custGeom>
            <a:avLst/>
            <a:gdLst/>
            <a:ahLst/>
            <a:cxnLst/>
            <a:rect l="l" t="t" r="r" b="b"/>
            <a:pathLst>
              <a:path w="740663" h="717804">
                <a:moveTo>
                  <a:pt x="12954" y="30100"/>
                </a:moveTo>
                <a:cubicBezTo>
                  <a:pt x="12954" y="20702"/>
                  <a:pt x="20701" y="12955"/>
                  <a:pt x="30099" y="12955"/>
                </a:cubicBezTo>
                <a:lnTo>
                  <a:pt x="710564" y="12955"/>
                </a:lnTo>
                <a:cubicBezTo>
                  <a:pt x="719963" y="12955"/>
                  <a:pt x="727710" y="20702"/>
                  <a:pt x="727710" y="30100"/>
                </a:cubicBezTo>
                <a:lnTo>
                  <a:pt x="727710" y="687706"/>
                </a:lnTo>
                <a:cubicBezTo>
                  <a:pt x="727710" y="697104"/>
                  <a:pt x="719963" y="704851"/>
                  <a:pt x="710564" y="704851"/>
                </a:cubicBezTo>
                <a:lnTo>
                  <a:pt x="30099" y="704851"/>
                </a:lnTo>
                <a:cubicBezTo>
                  <a:pt x="20701" y="704851"/>
                  <a:pt x="12954" y="697104"/>
                  <a:pt x="12954" y="687706"/>
                </a:cubicBezTo>
                <a:close/>
              </a:path>
            </a:pathLst>
          </a:custGeom>
          <a:ln w="25908">
            <a:solidFill>
              <a:srgbClr val="BFBFBF"/>
            </a:solidFill>
          </a:ln>
        </p:spPr>
        <p:txBody>
          <a:bodyPr wrap="square" lIns="0" tIns="0" rIns="0" bIns="0" rtlCol="0">
            <a:noAutofit/>
          </a:bodyPr>
          <a:lstStyle/>
          <a:p>
            <a:endParaRPr/>
          </a:p>
        </p:txBody>
      </p:sp>
      <p:sp>
        <p:nvSpPr>
          <p:cNvPr id="5" name="object 72"/>
          <p:cNvSpPr/>
          <p:nvPr/>
        </p:nvSpPr>
        <p:spPr>
          <a:xfrm>
            <a:off x="2829814" y="3086354"/>
            <a:ext cx="82042" cy="78994"/>
          </a:xfrm>
          <a:custGeom>
            <a:avLst/>
            <a:gdLst/>
            <a:ahLst/>
            <a:cxnLst/>
            <a:rect l="l" t="t" r="r" b="b"/>
            <a:pathLst>
              <a:path w="82042" h="78994">
                <a:moveTo>
                  <a:pt x="31877" y="78994"/>
                </a:moveTo>
                <a:lnTo>
                  <a:pt x="0" y="0"/>
                </a:lnTo>
                <a:lnTo>
                  <a:pt x="21971" y="0"/>
                </a:lnTo>
                <a:lnTo>
                  <a:pt x="36830" y="40386"/>
                </a:lnTo>
                <a:lnTo>
                  <a:pt x="41148" y="53848"/>
                </a:lnTo>
                <a:cubicBezTo>
                  <a:pt x="42291" y="50419"/>
                  <a:pt x="43053" y="48133"/>
                  <a:pt x="43307" y="46990"/>
                </a:cubicBezTo>
                <a:cubicBezTo>
                  <a:pt x="43942" y="44831"/>
                  <a:pt x="44704" y="42545"/>
                  <a:pt x="45466" y="40386"/>
                </a:cubicBezTo>
                <a:lnTo>
                  <a:pt x="60579" y="0"/>
                </a:lnTo>
                <a:lnTo>
                  <a:pt x="82042" y="0"/>
                </a:lnTo>
                <a:lnTo>
                  <a:pt x="50673" y="78994"/>
                </a:lnTo>
                <a:close/>
              </a:path>
            </a:pathLst>
          </a:custGeom>
          <a:solidFill>
            <a:srgbClr val="7F7F7F"/>
          </a:solidFill>
        </p:spPr>
        <p:txBody>
          <a:bodyPr wrap="square" lIns="0" tIns="0" rIns="0" bIns="0" rtlCol="0">
            <a:noAutofit/>
          </a:bodyPr>
          <a:lstStyle/>
          <a:p>
            <a:endParaRPr/>
          </a:p>
        </p:txBody>
      </p:sp>
      <p:sp>
        <p:nvSpPr>
          <p:cNvPr id="6" name="object 73"/>
          <p:cNvSpPr/>
          <p:nvPr/>
        </p:nvSpPr>
        <p:spPr>
          <a:xfrm>
            <a:off x="2923286" y="3055874"/>
            <a:ext cx="176022" cy="109474"/>
          </a:xfrm>
          <a:custGeom>
            <a:avLst/>
            <a:gdLst/>
            <a:ahLst/>
            <a:cxnLst/>
            <a:rect l="l" t="t" r="r" b="b"/>
            <a:pathLst>
              <a:path w="176022" h="109474">
                <a:moveTo>
                  <a:pt x="48006" y="109474"/>
                </a:moveTo>
                <a:lnTo>
                  <a:pt x="27051" y="109474"/>
                </a:lnTo>
                <a:lnTo>
                  <a:pt x="27051" y="30734"/>
                </a:lnTo>
                <a:cubicBezTo>
                  <a:pt x="19431" y="37846"/>
                  <a:pt x="10414" y="43180"/>
                  <a:pt x="0" y="46609"/>
                </a:cubicBezTo>
                <a:lnTo>
                  <a:pt x="0" y="27559"/>
                </a:lnTo>
                <a:cubicBezTo>
                  <a:pt x="5461" y="25781"/>
                  <a:pt x="11430" y="22479"/>
                  <a:pt x="17780" y="17399"/>
                </a:cubicBezTo>
                <a:cubicBezTo>
                  <a:pt x="24257" y="12446"/>
                  <a:pt x="28575" y="6604"/>
                  <a:pt x="30988" y="0"/>
                </a:cubicBezTo>
                <a:lnTo>
                  <a:pt x="48006" y="0"/>
                </a:lnTo>
                <a:close/>
                <a:moveTo>
                  <a:pt x="84328" y="109474"/>
                </a:moveTo>
                <a:lnTo>
                  <a:pt x="84328" y="88646"/>
                </a:lnTo>
                <a:lnTo>
                  <a:pt x="105156" y="88646"/>
                </a:lnTo>
                <a:lnTo>
                  <a:pt x="105156" y="109474"/>
                </a:lnTo>
                <a:close/>
                <a:moveTo>
                  <a:pt x="176022" y="109474"/>
                </a:moveTo>
                <a:lnTo>
                  <a:pt x="155067" y="109474"/>
                </a:lnTo>
                <a:lnTo>
                  <a:pt x="155067" y="30734"/>
                </a:lnTo>
                <a:cubicBezTo>
                  <a:pt x="147447" y="37846"/>
                  <a:pt x="138430" y="43180"/>
                  <a:pt x="128016" y="46609"/>
                </a:cubicBezTo>
                <a:lnTo>
                  <a:pt x="128016" y="27559"/>
                </a:lnTo>
                <a:cubicBezTo>
                  <a:pt x="133477" y="25781"/>
                  <a:pt x="139446" y="22479"/>
                  <a:pt x="145796" y="17399"/>
                </a:cubicBezTo>
                <a:cubicBezTo>
                  <a:pt x="152273" y="12446"/>
                  <a:pt x="156591" y="6604"/>
                  <a:pt x="159004" y="0"/>
                </a:cubicBezTo>
                <a:lnTo>
                  <a:pt x="176022" y="0"/>
                </a:lnTo>
                <a:close/>
              </a:path>
            </a:pathLst>
          </a:custGeom>
          <a:solidFill>
            <a:srgbClr val="7F7F7F"/>
          </a:solidFill>
        </p:spPr>
        <p:txBody>
          <a:bodyPr wrap="square" lIns="0" tIns="0" rIns="0" bIns="0" rtlCol="0">
            <a:noAutofit/>
          </a:bodyPr>
          <a:lstStyle/>
          <a:p>
            <a:endParaRPr/>
          </a:p>
        </p:txBody>
      </p:sp>
      <p:pic>
        <p:nvPicPr>
          <p:cNvPr id="7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5204" y="2622803"/>
            <a:ext cx="406908" cy="406908"/>
          </a:xfrm>
          <a:prstGeom prst="rect">
            <a:avLst/>
          </a:prstGeom>
        </p:spPr>
      </p:pic>
      <p:sp>
        <p:nvSpPr>
          <p:cNvPr id="7" name="object 74"/>
          <p:cNvSpPr/>
          <p:nvPr/>
        </p:nvSpPr>
        <p:spPr>
          <a:xfrm>
            <a:off x="3400806" y="2559558"/>
            <a:ext cx="714756" cy="691896"/>
          </a:xfrm>
          <a:custGeom>
            <a:avLst/>
            <a:gdLst/>
            <a:ahLst/>
            <a:cxnLst/>
            <a:rect l="l" t="t" r="r" b="b"/>
            <a:pathLst>
              <a:path w="714756" h="691896">
                <a:moveTo>
                  <a:pt x="0" y="17145"/>
                </a:moveTo>
                <a:cubicBezTo>
                  <a:pt x="0" y="7747"/>
                  <a:pt x="7747" y="0"/>
                  <a:pt x="17145" y="0"/>
                </a:cubicBezTo>
                <a:lnTo>
                  <a:pt x="697611" y="0"/>
                </a:lnTo>
                <a:cubicBezTo>
                  <a:pt x="707009" y="0"/>
                  <a:pt x="714756" y="7747"/>
                  <a:pt x="714756" y="17145"/>
                </a:cubicBezTo>
                <a:lnTo>
                  <a:pt x="714756" y="674751"/>
                </a:lnTo>
                <a:cubicBezTo>
                  <a:pt x="714756" y="684149"/>
                  <a:pt x="707009" y="691896"/>
                  <a:pt x="697611"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8" name="object 75"/>
          <p:cNvSpPr/>
          <p:nvPr/>
        </p:nvSpPr>
        <p:spPr>
          <a:xfrm>
            <a:off x="3387852" y="2546603"/>
            <a:ext cx="740663" cy="717804"/>
          </a:xfrm>
          <a:custGeom>
            <a:avLst/>
            <a:gdLst/>
            <a:ahLst/>
            <a:cxnLst/>
            <a:rect l="l" t="t" r="r" b="b"/>
            <a:pathLst>
              <a:path w="740663" h="717804">
                <a:moveTo>
                  <a:pt x="12954" y="30100"/>
                </a:moveTo>
                <a:cubicBezTo>
                  <a:pt x="12954" y="20702"/>
                  <a:pt x="20701" y="12955"/>
                  <a:pt x="30099" y="12955"/>
                </a:cubicBezTo>
                <a:lnTo>
                  <a:pt x="710565" y="12955"/>
                </a:lnTo>
                <a:cubicBezTo>
                  <a:pt x="719963" y="12955"/>
                  <a:pt x="727710" y="20702"/>
                  <a:pt x="727710" y="30100"/>
                </a:cubicBezTo>
                <a:lnTo>
                  <a:pt x="727710" y="687706"/>
                </a:lnTo>
                <a:cubicBezTo>
                  <a:pt x="727710" y="697104"/>
                  <a:pt x="719963" y="704851"/>
                  <a:pt x="710565" y="704851"/>
                </a:cubicBezTo>
                <a:lnTo>
                  <a:pt x="30099" y="704851"/>
                </a:lnTo>
                <a:cubicBezTo>
                  <a:pt x="20701" y="704851"/>
                  <a:pt x="12954" y="697104"/>
                  <a:pt x="12954" y="687706"/>
                </a:cubicBezTo>
                <a:close/>
              </a:path>
            </a:pathLst>
          </a:custGeom>
          <a:ln w="25908">
            <a:solidFill>
              <a:srgbClr val="BFBFBF"/>
            </a:solidFill>
          </a:ln>
        </p:spPr>
        <p:txBody>
          <a:bodyPr wrap="square" lIns="0" tIns="0" rIns="0" bIns="0" rtlCol="0">
            <a:noAutofit/>
          </a:bodyPr>
          <a:lstStyle/>
          <a:p>
            <a:endParaRPr/>
          </a:p>
        </p:txBody>
      </p:sp>
      <p:sp>
        <p:nvSpPr>
          <p:cNvPr id="9" name="object 76"/>
          <p:cNvSpPr/>
          <p:nvPr/>
        </p:nvSpPr>
        <p:spPr>
          <a:xfrm>
            <a:off x="3553587" y="3055874"/>
            <a:ext cx="402716" cy="111252"/>
          </a:xfrm>
          <a:custGeom>
            <a:avLst/>
            <a:gdLst/>
            <a:ahLst/>
            <a:cxnLst/>
            <a:rect l="l" t="t" r="r" b="b"/>
            <a:pathLst>
              <a:path w="402716" h="111252">
                <a:moveTo>
                  <a:pt x="38989" y="109474"/>
                </a:moveTo>
                <a:lnTo>
                  <a:pt x="0" y="381"/>
                </a:lnTo>
                <a:lnTo>
                  <a:pt x="23876" y="381"/>
                </a:lnTo>
                <a:lnTo>
                  <a:pt x="51434" y="81153"/>
                </a:lnTo>
                <a:lnTo>
                  <a:pt x="78232" y="381"/>
                </a:lnTo>
                <a:lnTo>
                  <a:pt x="101600" y="381"/>
                </a:lnTo>
                <a:lnTo>
                  <a:pt x="62484" y="109474"/>
                </a:lnTo>
                <a:close/>
                <a:moveTo>
                  <a:pt x="162178" y="109474"/>
                </a:moveTo>
                <a:lnTo>
                  <a:pt x="141224" y="109474"/>
                </a:lnTo>
                <a:lnTo>
                  <a:pt x="141224" y="30734"/>
                </a:lnTo>
                <a:cubicBezTo>
                  <a:pt x="133603" y="37846"/>
                  <a:pt x="124587" y="43180"/>
                  <a:pt x="114172" y="46609"/>
                </a:cubicBezTo>
                <a:lnTo>
                  <a:pt x="114172" y="27559"/>
                </a:lnTo>
                <a:cubicBezTo>
                  <a:pt x="119634" y="25781"/>
                  <a:pt x="125603" y="22479"/>
                  <a:pt x="131953" y="17399"/>
                </a:cubicBezTo>
                <a:cubicBezTo>
                  <a:pt x="138430" y="12446"/>
                  <a:pt x="142747" y="6604"/>
                  <a:pt x="145161" y="0"/>
                </a:cubicBezTo>
                <a:lnTo>
                  <a:pt x="162178" y="0"/>
                </a:lnTo>
                <a:close/>
                <a:moveTo>
                  <a:pt x="198501" y="109474"/>
                </a:moveTo>
                <a:lnTo>
                  <a:pt x="198501" y="88646"/>
                </a:lnTo>
                <a:lnTo>
                  <a:pt x="219328" y="88646"/>
                </a:lnTo>
                <a:lnTo>
                  <a:pt x="219328" y="109474"/>
                </a:lnTo>
                <a:close/>
                <a:moveTo>
                  <a:pt x="307213" y="90043"/>
                </a:moveTo>
                <a:lnTo>
                  <a:pt x="307213" y="109474"/>
                </a:lnTo>
                <a:lnTo>
                  <a:pt x="233934" y="109474"/>
                </a:lnTo>
                <a:cubicBezTo>
                  <a:pt x="234822" y="102235"/>
                  <a:pt x="237109" y="95250"/>
                  <a:pt x="241172" y="88646"/>
                </a:cubicBezTo>
                <a:cubicBezTo>
                  <a:pt x="245109" y="82042"/>
                  <a:pt x="252984" y="73406"/>
                  <a:pt x="264668" y="62484"/>
                </a:cubicBezTo>
                <a:cubicBezTo>
                  <a:pt x="274066" y="53721"/>
                  <a:pt x="279781" y="47752"/>
                  <a:pt x="281940" y="44577"/>
                </a:cubicBezTo>
                <a:cubicBezTo>
                  <a:pt x="284861" y="40259"/>
                  <a:pt x="286258" y="36068"/>
                  <a:pt x="286258" y="31877"/>
                </a:cubicBezTo>
                <a:cubicBezTo>
                  <a:pt x="286258" y="27178"/>
                  <a:pt x="284988" y="23622"/>
                  <a:pt x="282575" y="21082"/>
                </a:cubicBezTo>
                <a:cubicBezTo>
                  <a:pt x="280034" y="18542"/>
                  <a:pt x="276606" y="17272"/>
                  <a:pt x="272161" y="17272"/>
                </a:cubicBezTo>
                <a:cubicBezTo>
                  <a:pt x="267843" y="17272"/>
                  <a:pt x="264287" y="18669"/>
                  <a:pt x="261747" y="21209"/>
                </a:cubicBezTo>
                <a:cubicBezTo>
                  <a:pt x="259207" y="23876"/>
                  <a:pt x="257683" y="28321"/>
                  <a:pt x="257302" y="34417"/>
                </a:cubicBezTo>
                <a:lnTo>
                  <a:pt x="236474" y="32258"/>
                </a:lnTo>
                <a:cubicBezTo>
                  <a:pt x="237616" y="20828"/>
                  <a:pt x="241553" y="12573"/>
                  <a:pt x="248158" y="7493"/>
                </a:cubicBezTo>
                <a:cubicBezTo>
                  <a:pt x="254634" y="2540"/>
                  <a:pt x="262890" y="0"/>
                  <a:pt x="272669" y="0"/>
                </a:cubicBezTo>
                <a:cubicBezTo>
                  <a:pt x="283464" y="0"/>
                  <a:pt x="291846" y="2921"/>
                  <a:pt x="298069" y="8636"/>
                </a:cubicBezTo>
                <a:cubicBezTo>
                  <a:pt x="304165" y="14478"/>
                  <a:pt x="307213" y="21717"/>
                  <a:pt x="307213" y="30353"/>
                </a:cubicBezTo>
                <a:cubicBezTo>
                  <a:pt x="307213" y="35306"/>
                  <a:pt x="306451" y="39878"/>
                  <a:pt x="304672" y="44323"/>
                </a:cubicBezTo>
                <a:cubicBezTo>
                  <a:pt x="302895" y="48768"/>
                  <a:pt x="300101" y="53467"/>
                  <a:pt x="296291" y="58293"/>
                </a:cubicBezTo>
                <a:cubicBezTo>
                  <a:pt x="293751" y="61595"/>
                  <a:pt x="289178" y="66167"/>
                  <a:pt x="282575" y="72263"/>
                </a:cubicBezTo>
                <a:cubicBezTo>
                  <a:pt x="275971" y="78232"/>
                  <a:pt x="271780" y="82296"/>
                  <a:pt x="270002" y="84328"/>
                </a:cubicBezTo>
                <a:cubicBezTo>
                  <a:pt x="268224" y="86233"/>
                  <a:pt x="266827" y="88265"/>
                  <a:pt x="265811" y="90043"/>
                </a:cubicBezTo>
                <a:close/>
                <a:moveTo>
                  <a:pt x="325628" y="109474"/>
                </a:moveTo>
                <a:lnTo>
                  <a:pt x="325628" y="381"/>
                </a:lnTo>
                <a:lnTo>
                  <a:pt x="346456" y="381"/>
                </a:lnTo>
                <a:lnTo>
                  <a:pt x="346456" y="39751"/>
                </a:lnTo>
                <a:cubicBezTo>
                  <a:pt x="352933" y="32385"/>
                  <a:pt x="360553" y="28702"/>
                  <a:pt x="369443" y="28702"/>
                </a:cubicBezTo>
                <a:cubicBezTo>
                  <a:pt x="378968" y="28702"/>
                  <a:pt x="386969" y="32131"/>
                  <a:pt x="393319" y="39116"/>
                </a:cubicBezTo>
                <a:cubicBezTo>
                  <a:pt x="399541" y="46101"/>
                  <a:pt x="402716" y="56134"/>
                  <a:pt x="402716" y="69215"/>
                </a:cubicBezTo>
                <a:cubicBezTo>
                  <a:pt x="402716" y="82677"/>
                  <a:pt x="399541" y="93091"/>
                  <a:pt x="393065" y="100330"/>
                </a:cubicBezTo>
                <a:cubicBezTo>
                  <a:pt x="386715" y="107696"/>
                  <a:pt x="378841" y="111252"/>
                  <a:pt x="369697" y="111252"/>
                </a:cubicBezTo>
                <a:cubicBezTo>
                  <a:pt x="365125" y="111252"/>
                  <a:pt x="360680" y="110236"/>
                  <a:pt x="356362" y="107950"/>
                </a:cubicBezTo>
                <a:cubicBezTo>
                  <a:pt x="351916" y="105664"/>
                  <a:pt x="348107" y="102362"/>
                  <a:pt x="344932" y="97917"/>
                </a:cubicBezTo>
                <a:lnTo>
                  <a:pt x="344932" y="109474"/>
                </a:lnTo>
                <a:close/>
                <a:moveTo>
                  <a:pt x="346328" y="68326"/>
                </a:moveTo>
                <a:cubicBezTo>
                  <a:pt x="346328" y="76454"/>
                  <a:pt x="347599" y="82550"/>
                  <a:pt x="350139" y="86487"/>
                </a:cubicBezTo>
                <a:cubicBezTo>
                  <a:pt x="353822" y="91948"/>
                  <a:pt x="358647" y="94742"/>
                  <a:pt x="364616" y="94742"/>
                </a:cubicBezTo>
                <a:cubicBezTo>
                  <a:pt x="369189" y="94742"/>
                  <a:pt x="373126" y="92837"/>
                  <a:pt x="376428" y="88900"/>
                </a:cubicBezTo>
                <a:cubicBezTo>
                  <a:pt x="379730" y="84963"/>
                  <a:pt x="381253" y="78740"/>
                  <a:pt x="381253" y="70231"/>
                </a:cubicBezTo>
                <a:cubicBezTo>
                  <a:pt x="381253" y="61214"/>
                  <a:pt x="379730" y="54737"/>
                  <a:pt x="376428" y="50673"/>
                </a:cubicBezTo>
                <a:cubicBezTo>
                  <a:pt x="373126" y="46736"/>
                  <a:pt x="368934" y="44704"/>
                  <a:pt x="363855" y="44704"/>
                </a:cubicBezTo>
                <a:cubicBezTo>
                  <a:pt x="358775" y="44704"/>
                  <a:pt x="354584" y="46609"/>
                  <a:pt x="351282" y="50546"/>
                </a:cubicBezTo>
                <a:cubicBezTo>
                  <a:pt x="347980" y="54483"/>
                  <a:pt x="346328" y="60325"/>
                  <a:pt x="346328" y="68326"/>
                </a:cubicBezTo>
                <a:close/>
              </a:path>
            </a:pathLst>
          </a:custGeom>
          <a:solidFill>
            <a:srgbClr val="7F7F7F"/>
          </a:solidFill>
        </p:spPr>
        <p:txBody>
          <a:bodyPr wrap="square" lIns="0" tIns="0" rIns="0" bIns="0" rtlCol="0">
            <a:noAutofit/>
          </a:bodyPr>
          <a:lstStyle/>
          <a:p>
            <a:endParaRPr/>
          </a:p>
        </p:txBody>
      </p:sp>
      <p:sp>
        <p:nvSpPr>
          <p:cNvPr id="10" name="object 77"/>
          <p:cNvSpPr/>
          <p:nvPr/>
        </p:nvSpPr>
        <p:spPr>
          <a:xfrm>
            <a:off x="1838706" y="2559558"/>
            <a:ext cx="714756" cy="691896"/>
          </a:xfrm>
          <a:custGeom>
            <a:avLst/>
            <a:gdLst/>
            <a:ahLst/>
            <a:cxnLst/>
            <a:rect l="l" t="t" r="r" b="b"/>
            <a:pathLst>
              <a:path w="714756" h="691896">
                <a:moveTo>
                  <a:pt x="0" y="17145"/>
                </a:moveTo>
                <a:cubicBezTo>
                  <a:pt x="0" y="7747"/>
                  <a:pt x="7747" y="0"/>
                  <a:pt x="17145" y="0"/>
                </a:cubicBezTo>
                <a:lnTo>
                  <a:pt x="697611" y="0"/>
                </a:lnTo>
                <a:cubicBezTo>
                  <a:pt x="707009" y="0"/>
                  <a:pt x="714756" y="7747"/>
                  <a:pt x="714756" y="17145"/>
                </a:cubicBezTo>
                <a:lnTo>
                  <a:pt x="714756" y="674751"/>
                </a:lnTo>
                <a:cubicBezTo>
                  <a:pt x="714756" y="684149"/>
                  <a:pt x="707009" y="691896"/>
                  <a:pt x="697611"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11" name="object 78"/>
          <p:cNvSpPr/>
          <p:nvPr/>
        </p:nvSpPr>
        <p:spPr>
          <a:xfrm>
            <a:off x="1825751" y="2546603"/>
            <a:ext cx="740664" cy="717804"/>
          </a:xfrm>
          <a:custGeom>
            <a:avLst/>
            <a:gdLst/>
            <a:ahLst/>
            <a:cxnLst/>
            <a:rect l="l" t="t" r="r" b="b"/>
            <a:pathLst>
              <a:path w="740664" h="717804">
                <a:moveTo>
                  <a:pt x="12955" y="30100"/>
                </a:moveTo>
                <a:cubicBezTo>
                  <a:pt x="12955" y="20702"/>
                  <a:pt x="20702" y="12955"/>
                  <a:pt x="30100" y="12955"/>
                </a:cubicBezTo>
                <a:lnTo>
                  <a:pt x="710566" y="12955"/>
                </a:lnTo>
                <a:cubicBezTo>
                  <a:pt x="719964" y="12955"/>
                  <a:pt x="727711" y="20702"/>
                  <a:pt x="727711" y="30100"/>
                </a:cubicBezTo>
                <a:lnTo>
                  <a:pt x="727711" y="687706"/>
                </a:lnTo>
                <a:cubicBezTo>
                  <a:pt x="727711" y="697104"/>
                  <a:pt x="719964" y="704851"/>
                  <a:pt x="710566" y="704851"/>
                </a:cubicBezTo>
                <a:lnTo>
                  <a:pt x="30100" y="704851"/>
                </a:lnTo>
                <a:cubicBezTo>
                  <a:pt x="20702" y="704851"/>
                  <a:pt x="12955" y="697104"/>
                  <a:pt x="12955" y="687706"/>
                </a:cubicBezTo>
                <a:close/>
              </a:path>
            </a:pathLst>
          </a:custGeom>
          <a:ln w="25908">
            <a:solidFill>
              <a:srgbClr val="BFBFBF"/>
            </a:solidFill>
          </a:ln>
        </p:spPr>
        <p:txBody>
          <a:bodyPr wrap="square" lIns="0" tIns="0" rIns="0" bIns="0" rtlCol="0">
            <a:noAutofit/>
          </a:bodyPr>
          <a:lstStyle/>
          <a:p>
            <a:endParaRPr/>
          </a:p>
        </p:txBody>
      </p:sp>
      <p:sp>
        <p:nvSpPr>
          <p:cNvPr id="79" name="object 79"/>
          <p:cNvSpPr/>
          <p:nvPr/>
        </p:nvSpPr>
        <p:spPr>
          <a:xfrm>
            <a:off x="2037207" y="3055874"/>
            <a:ext cx="307467" cy="111379"/>
          </a:xfrm>
          <a:custGeom>
            <a:avLst/>
            <a:gdLst/>
            <a:ahLst/>
            <a:cxnLst/>
            <a:rect l="l" t="t" r="r" b="b"/>
            <a:pathLst>
              <a:path w="307467" h="111379">
                <a:moveTo>
                  <a:pt x="38989" y="109474"/>
                </a:moveTo>
                <a:lnTo>
                  <a:pt x="0" y="381"/>
                </a:lnTo>
                <a:lnTo>
                  <a:pt x="23875" y="381"/>
                </a:lnTo>
                <a:lnTo>
                  <a:pt x="51562" y="81153"/>
                </a:lnTo>
                <a:lnTo>
                  <a:pt x="78232" y="381"/>
                </a:lnTo>
                <a:lnTo>
                  <a:pt x="101600" y="381"/>
                </a:lnTo>
                <a:lnTo>
                  <a:pt x="62484" y="109474"/>
                </a:lnTo>
                <a:close/>
                <a:moveTo>
                  <a:pt x="162179" y="109474"/>
                </a:moveTo>
                <a:lnTo>
                  <a:pt x="141224" y="109474"/>
                </a:lnTo>
                <a:lnTo>
                  <a:pt x="141224" y="30734"/>
                </a:lnTo>
                <a:cubicBezTo>
                  <a:pt x="133604" y="37846"/>
                  <a:pt x="124587" y="43180"/>
                  <a:pt x="114300" y="46609"/>
                </a:cubicBezTo>
                <a:lnTo>
                  <a:pt x="114300" y="27559"/>
                </a:lnTo>
                <a:cubicBezTo>
                  <a:pt x="119761" y="25781"/>
                  <a:pt x="125603" y="22479"/>
                  <a:pt x="132080" y="17399"/>
                </a:cubicBezTo>
                <a:cubicBezTo>
                  <a:pt x="138430" y="12446"/>
                  <a:pt x="142875" y="6604"/>
                  <a:pt x="145161" y="0"/>
                </a:cubicBezTo>
                <a:lnTo>
                  <a:pt x="162179" y="0"/>
                </a:lnTo>
                <a:close/>
                <a:moveTo>
                  <a:pt x="198501" y="109474"/>
                </a:moveTo>
                <a:lnTo>
                  <a:pt x="198501" y="88646"/>
                </a:lnTo>
                <a:lnTo>
                  <a:pt x="219329" y="88646"/>
                </a:lnTo>
                <a:lnTo>
                  <a:pt x="219329" y="109474"/>
                </a:lnTo>
                <a:close/>
                <a:moveTo>
                  <a:pt x="272034" y="0"/>
                </a:moveTo>
                <a:cubicBezTo>
                  <a:pt x="282575" y="0"/>
                  <a:pt x="290830" y="3810"/>
                  <a:pt x="296799" y="11303"/>
                </a:cubicBezTo>
                <a:cubicBezTo>
                  <a:pt x="303911" y="20193"/>
                  <a:pt x="307467" y="35052"/>
                  <a:pt x="307467" y="55753"/>
                </a:cubicBezTo>
                <a:cubicBezTo>
                  <a:pt x="307467" y="76327"/>
                  <a:pt x="303911" y="91186"/>
                  <a:pt x="296799" y="100203"/>
                </a:cubicBezTo>
                <a:cubicBezTo>
                  <a:pt x="290830" y="107696"/>
                  <a:pt x="282575" y="111379"/>
                  <a:pt x="272034" y="111379"/>
                </a:cubicBezTo>
                <a:cubicBezTo>
                  <a:pt x="261366" y="111379"/>
                  <a:pt x="252857" y="107315"/>
                  <a:pt x="246380" y="99187"/>
                </a:cubicBezTo>
                <a:cubicBezTo>
                  <a:pt x="239903" y="90932"/>
                  <a:pt x="236601" y="76454"/>
                  <a:pt x="236601" y="55499"/>
                </a:cubicBezTo>
                <a:cubicBezTo>
                  <a:pt x="236601" y="34925"/>
                  <a:pt x="240157" y="20193"/>
                  <a:pt x="247269" y="11176"/>
                </a:cubicBezTo>
                <a:cubicBezTo>
                  <a:pt x="253238" y="3683"/>
                  <a:pt x="261493" y="0"/>
                  <a:pt x="272034" y="0"/>
                </a:cubicBezTo>
                <a:close/>
                <a:moveTo>
                  <a:pt x="272034" y="17272"/>
                </a:moveTo>
                <a:cubicBezTo>
                  <a:pt x="269494" y="17272"/>
                  <a:pt x="267208" y="18161"/>
                  <a:pt x="265303" y="19685"/>
                </a:cubicBezTo>
                <a:cubicBezTo>
                  <a:pt x="263271" y="21336"/>
                  <a:pt x="261747" y="24257"/>
                  <a:pt x="260604" y="28448"/>
                </a:cubicBezTo>
                <a:cubicBezTo>
                  <a:pt x="259207" y="33782"/>
                  <a:pt x="258445" y="42926"/>
                  <a:pt x="258445" y="55753"/>
                </a:cubicBezTo>
                <a:cubicBezTo>
                  <a:pt x="258445" y="68580"/>
                  <a:pt x="259080" y="77343"/>
                  <a:pt x="260477" y="82042"/>
                </a:cubicBezTo>
                <a:cubicBezTo>
                  <a:pt x="261747" y="86868"/>
                  <a:pt x="263398" y="90043"/>
                  <a:pt x="265303" y="91694"/>
                </a:cubicBezTo>
                <a:cubicBezTo>
                  <a:pt x="267208" y="93218"/>
                  <a:pt x="269494" y="94107"/>
                  <a:pt x="272034" y="94107"/>
                </a:cubicBezTo>
                <a:cubicBezTo>
                  <a:pt x="274574" y="94107"/>
                  <a:pt x="276860" y="93218"/>
                  <a:pt x="278765" y="91567"/>
                </a:cubicBezTo>
                <a:cubicBezTo>
                  <a:pt x="280797" y="90043"/>
                  <a:pt x="282321" y="87122"/>
                  <a:pt x="283464" y="82931"/>
                </a:cubicBezTo>
                <a:cubicBezTo>
                  <a:pt x="284861" y="77597"/>
                  <a:pt x="285623" y="68580"/>
                  <a:pt x="285623" y="55753"/>
                </a:cubicBezTo>
                <a:cubicBezTo>
                  <a:pt x="285623" y="42926"/>
                  <a:pt x="284988" y="34163"/>
                  <a:pt x="283591" y="29337"/>
                </a:cubicBezTo>
                <a:cubicBezTo>
                  <a:pt x="282321" y="24511"/>
                  <a:pt x="280670" y="21336"/>
                  <a:pt x="278765" y="19685"/>
                </a:cubicBezTo>
                <a:cubicBezTo>
                  <a:pt x="276860" y="18161"/>
                  <a:pt x="274574" y="17272"/>
                  <a:pt x="272034" y="17272"/>
                </a:cubicBezTo>
                <a:close/>
              </a:path>
            </a:pathLst>
          </a:custGeom>
          <a:solidFill>
            <a:srgbClr val="7F7F7F"/>
          </a:solidFill>
        </p:spPr>
        <p:txBody>
          <a:bodyPr wrap="square" lIns="0" tIns="0" rIns="0" bIns="0" rtlCol="0">
            <a:noAutofit/>
          </a:bodyPr>
          <a:lstStyle/>
          <a:p>
            <a:endParaRPr/>
          </a:p>
        </p:txBody>
      </p:sp>
      <p:pic>
        <p:nvPicPr>
          <p:cNvPr id="1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1588" y="2622803"/>
            <a:ext cx="413004" cy="413004"/>
          </a:xfrm>
          <a:prstGeom prst="rect">
            <a:avLst/>
          </a:prstGeom>
        </p:spPr>
      </p:pic>
      <p:pic>
        <p:nvPicPr>
          <p:cNvPr id="8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4916" y="2616708"/>
            <a:ext cx="406908" cy="406908"/>
          </a:xfrm>
          <a:prstGeom prst="rect">
            <a:avLst/>
          </a:prstGeom>
        </p:spPr>
      </p:pic>
      <p:pic>
        <p:nvPicPr>
          <p:cNvPr id="81"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7684" y="2622803"/>
            <a:ext cx="414527" cy="41300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34899"/>
            <a:ext cx="5157508" cy="423545"/>
          </a:xfrm>
          <a:prstGeom prst="rect">
            <a:avLst/>
          </a:prstGeom>
        </p:spPr>
      </p:pic>
      <p:sp>
        <p:nvSpPr>
          <p:cNvPr id="80" name="object 80"/>
          <p:cNvSpPr/>
          <p:nvPr/>
        </p:nvSpPr>
        <p:spPr>
          <a:xfrm>
            <a:off x="5175504" y="1798320"/>
            <a:ext cx="3883152" cy="2775204"/>
          </a:xfrm>
          <a:custGeom>
            <a:avLst/>
            <a:gdLst/>
            <a:ahLst/>
            <a:cxnLst/>
            <a:rect l="l" t="t" r="r" b="b"/>
            <a:pathLst>
              <a:path w="3883152" h="2775204">
                <a:moveTo>
                  <a:pt x="19050" y="287782"/>
                </a:moveTo>
                <a:cubicBezTo>
                  <a:pt x="19050" y="139319"/>
                  <a:pt x="139319" y="19050"/>
                  <a:pt x="287782" y="19050"/>
                </a:cubicBezTo>
                <a:lnTo>
                  <a:pt x="3595370" y="19050"/>
                </a:lnTo>
                <a:cubicBezTo>
                  <a:pt x="3743833" y="19050"/>
                  <a:pt x="3864102" y="139319"/>
                  <a:pt x="3864102" y="287782"/>
                </a:cubicBezTo>
                <a:lnTo>
                  <a:pt x="3864102" y="2487422"/>
                </a:lnTo>
                <a:cubicBezTo>
                  <a:pt x="3864102" y="2635834"/>
                  <a:pt x="3743833" y="2756154"/>
                  <a:pt x="3595370" y="2756154"/>
                </a:cubicBezTo>
                <a:lnTo>
                  <a:pt x="287782" y="2756154"/>
                </a:lnTo>
                <a:cubicBezTo>
                  <a:pt x="139319" y="2756154"/>
                  <a:pt x="19050" y="2635834"/>
                  <a:pt x="19050" y="2487422"/>
                </a:cubicBezTo>
                <a:close/>
              </a:path>
            </a:pathLst>
          </a:custGeom>
          <a:ln w="38100">
            <a:solidFill>
              <a:srgbClr val="F7C880"/>
            </a:solidFill>
          </a:ln>
        </p:spPr>
        <p:txBody>
          <a:bodyPr wrap="square" lIns="0" tIns="0" rIns="0" bIns="0" rtlCol="0">
            <a:noAutofit/>
          </a:bodyPr>
          <a:lstStyle/>
          <a:p>
            <a:endParaRPr/>
          </a:p>
        </p:txBody>
      </p:sp>
      <p:pic>
        <p:nvPicPr>
          <p:cNvPr id="8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100" y="1802892"/>
            <a:ext cx="339852" cy="2773680"/>
          </a:xfrm>
          <a:prstGeom prst="rect">
            <a:avLst/>
          </a:prstGeom>
        </p:spPr>
      </p:pic>
      <p:pic>
        <p:nvPicPr>
          <p:cNvPr id="8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528" y="1798320"/>
            <a:ext cx="348996" cy="2782824"/>
          </a:xfrm>
          <a:prstGeom prst="rect">
            <a:avLst/>
          </a:prstGeom>
        </p:spPr>
      </p:pic>
      <p:pic>
        <p:nvPicPr>
          <p:cNvPr id="8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1204" y="2999232"/>
            <a:ext cx="240792" cy="1423416"/>
          </a:xfrm>
          <a:prstGeom prst="rect">
            <a:avLst/>
          </a:prstGeom>
        </p:spPr>
      </p:pic>
      <p:pic>
        <p:nvPicPr>
          <p:cNvPr id="8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4605" y="3033522"/>
            <a:ext cx="173863" cy="1355382"/>
          </a:xfrm>
          <a:prstGeom prst="rect">
            <a:avLst/>
          </a:prstGeom>
        </p:spPr>
      </p:pic>
      <p:pic>
        <p:nvPicPr>
          <p:cNvPr id="88"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5461" y="3024378"/>
            <a:ext cx="192151" cy="1373670"/>
          </a:xfrm>
          <a:prstGeom prst="rect">
            <a:avLst/>
          </a:prstGeom>
        </p:spPr>
      </p:pic>
      <p:pic>
        <p:nvPicPr>
          <p:cNvPr id="89"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1204" y="1956816"/>
            <a:ext cx="214884" cy="1028700"/>
          </a:xfrm>
          <a:prstGeom prst="rect">
            <a:avLst/>
          </a:prstGeom>
        </p:spPr>
      </p:pic>
      <p:pic>
        <p:nvPicPr>
          <p:cNvPr id="9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94605" y="1990725"/>
            <a:ext cx="147574" cy="960882"/>
          </a:xfrm>
          <a:prstGeom prst="rect">
            <a:avLst/>
          </a:prstGeom>
        </p:spPr>
      </p:pic>
      <p:pic>
        <p:nvPicPr>
          <p:cNvPr id="91"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85461" y="1981581"/>
            <a:ext cx="165862" cy="979170"/>
          </a:xfrm>
          <a:prstGeom prst="rect">
            <a:avLst/>
          </a:prstGeom>
        </p:spPr>
      </p:pic>
      <p:pic>
        <p:nvPicPr>
          <p:cNvPr id="92"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12664" y="1802892"/>
            <a:ext cx="97536" cy="2785872"/>
          </a:xfrm>
          <a:prstGeom prst="rect">
            <a:avLst/>
          </a:prstGeom>
        </p:spPr>
      </p:pic>
      <p:pic>
        <p:nvPicPr>
          <p:cNvPr id="93"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65236" y="2211324"/>
            <a:ext cx="426720" cy="428244"/>
          </a:xfrm>
          <a:prstGeom prst="rect">
            <a:avLst/>
          </a:prstGeom>
        </p:spPr>
      </p:pic>
      <p:pic>
        <p:nvPicPr>
          <p:cNvPr id="94"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91300" y="2481071"/>
            <a:ext cx="669036" cy="669036"/>
          </a:xfrm>
          <a:prstGeom prst="rect">
            <a:avLst/>
          </a:prstGeom>
        </p:spPr>
      </p:pic>
      <p:sp>
        <p:nvSpPr>
          <p:cNvPr id="81" name="object 81"/>
          <p:cNvSpPr/>
          <p:nvPr/>
        </p:nvSpPr>
        <p:spPr>
          <a:xfrm>
            <a:off x="8276843" y="1933956"/>
            <a:ext cx="650748" cy="202692"/>
          </a:xfrm>
          <a:custGeom>
            <a:avLst/>
            <a:gdLst/>
            <a:ahLst/>
            <a:cxnLst/>
            <a:rect l="l" t="t" r="r" b="b"/>
            <a:pathLst>
              <a:path w="650748" h="202692">
                <a:moveTo>
                  <a:pt x="33783" y="0"/>
                </a:moveTo>
                <a:lnTo>
                  <a:pt x="616967" y="0"/>
                </a:lnTo>
                <a:cubicBezTo>
                  <a:pt x="635636" y="0"/>
                  <a:pt x="650749" y="15113"/>
                  <a:pt x="650749" y="33782"/>
                </a:cubicBezTo>
                <a:lnTo>
                  <a:pt x="650749" y="202692"/>
                </a:lnTo>
                <a:lnTo>
                  <a:pt x="0" y="202692"/>
                </a:lnTo>
                <a:lnTo>
                  <a:pt x="0" y="33782"/>
                </a:lnTo>
                <a:cubicBezTo>
                  <a:pt x="0" y="15113"/>
                  <a:pt x="15113" y="0"/>
                  <a:pt x="33783" y="0"/>
                </a:cubicBezTo>
                <a:close/>
              </a:path>
            </a:pathLst>
          </a:custGeom>
          <a:solidFill>
            <a:srgbClr val="A7A7A7"/>
          </a:solidFill>
        </p:spPr>
        <p:txBody>
          <a:bodyPr wrap="square" lIns="0" tIns="0" rIns="0" bIns="0" rtlCol="0">
            <a:noAutofit/>
          </a:bodyPr>
          <a:lstStyle/>
          <a:p>
            <a:endParaRPr/>
          </a:p>
        </p:txBody>
      </p:sp>
      <p:sp>
        <p:nvSpPr>
          <p:cNvPr id="2" name="text 1"/>
          <p:cNvSpPr txBox="1"/>
          <p:nvPr/>
        </p:nvSpPr>
        <p:spPr>
          <a:xfrm>
            <a:off x="8445754" y="1965779"/>
            <a:ext cx="353745"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Alert</a:t>
            </a:r>
            <a:endParaRPr sz="1100">
              <a:latin typeface="Arial"/>
              <a:cs typeface="Arial"/>
            </a:endParaRPr>
          </a:p>
        </p:txBody>
      </p:sp>
      <p:sp>
        <p:nvSpPr>
          <p:cNvPr id="3" name="object 82"/>
          <p:cNvSpPr/>
          <p:nvPr/>
        </p:nvSpPr>
        <p:spPr>
          <a:xfrm>
            <a:off x="8273796" y="2150364"/>
            <a:ext cx="658367" cy="568452"/>
          </a:xfrm>
          <a:custGeom>
            <a:avLst/>
            <a:gdLst/>
            <a:ahLst/>
            <a:cxnLst/>
            <a:rect l="l" t="t" r="r" b="b"/>
            <a:pathLst>
              <a:path w="658367" h="568452">
                <a:moveTo>
                  <a:pt x="4572" y="4572"/>
                </a:moveTo>
                <a:lnTo>
                  <a:pt x="4572" y="563880"/>
                </a:lnTo>
                <a:lnTo>
                  <a:pt x="653796" y="563880"/>
                </a:lnTo>
                <a:lnTo>
                  <a:pt x="653796" y="4572"/>
                </a:lnTo>
                <a:lnTo>
                  <a:pt x="4572" y="4572"/>
                </a:lnTo>
                <a:close/>
              </a:path>
            </a:pathLst>
          </a:custGeom>
          <a:ln w="9144">
            <a:solidFill>
              <a:srgbClr val="FFFFFF"/>
            </a:solidFill>
          </a:ln>
        </p:spPr>
        <p:txBody>
          <a:bodyPr wrap="square" lIns="0" tIns="0" rIns="0" bIns="0" rtlCol="0">
            <a:noAutofit/>
          </a:bodyPr>
          <a:lstStyle/>
          <a:p>
            <a:endParaRPr/>
          </a:p>
        </p:txBody>
      </p:sp>
      <p:sp>
        <p:nvSpPr>
          <p:cNvPr id="4" name="object 83"/>
          <p:cNvSpPr/>
          <p:nvPr/>
        </p:nvSpPr>
        <p:spPr>
          <a:xfrm>
            <a:off x="5451348" y="2257044"/>
            <a:ext cx="2709671" cy="2237232"/>
          </a:xfrm>
          <a:custGeom>
            <a:avLst/>
            <a:gdLst/>
            <a:ahLst/>
            <a:cxnLst/>
            <a:rect l="l" t="t" r="r" b="b"/>
            <a:pathLst>
              <a:path w="2709671" h="2237232">
                <a:moveTo>
                  <a:pt x="3048" y="222123"/>
                </a:moveTo>
                <a:cubicBezTo>
                  <a:pt x="3048" y="101092"/>
                  <a:pt x="101092" y="3048"/>
                  <a:pt x="222123" y="3048"/>
                </a:cubicBezTo>
                <a:lnTo>
                  <a:pt x="2487549" y="3048"/>
                </a:lnTo>
                <a:cubicBezTo>
                  <a:pt x="2608580" y="3048"/>
                  <a:pt x="2706624" y="101092"/>
                  <a:pt x="2706624" y="222123"/>
                </a:cubicBezTo>
                <a:lnTo>
                  <a:pt x="2706624" y="2015134"/>
                </a:lnTo>
                <a:cubicBezTo>
                  <a:pt x="2706624" y="2136114"/>
                  <a:pt x="2608580" y="2234184"/>
                  <a:pt x="2487549" y="2234184"/>
                </a:cubicBezTo>
                <a:lnTo>
                  <a:pt x="222123" y="2234184"/>
                </a:lnTo>
                <a:cubicBezTo>
                  <a:pt x="101092" y="2234184"/>
                  <a:pt x="3048" y="2136114"/>
                  <a:pt x="3048" y="2015134"/>
                </a:cubicBezTo>
                <a:close/>
              </a:path>
            </a:pathLst>
          </a:custGeom>
          <a:ln w="6096">
            <a:solidFill>
              <a:srgbClr val="000000"/>
            </a:solidFill>
          </a:ln>
        </p:spPr>
        <p:txBody>
          <a:bodyPr wrap="square" lIns="0" tIns="0" rIns="0" bIns="0" rtlCol="0">
            <a:noAutofit/>
          </a:bodyPr>
          <a:lstStyle/>
          <a:p>
            <a:endParaRPr/>
          </a:p>
        </p:txBody>
      </p:sp>
      <p:sp>
        <p:nvSpPr>
          <p:cNvPr id="5" name="object 84"/>
          <p:cNvSpPr/>
          <p:nvPr/>
        </p:nvSpPr>
        <p:spPr>
          <a:xfrm>
            <a:off x="8285988" y="2781300"/>
            <a:ext cx="650748" cy="227076"/>
          </a:xfrm>
          <a:custGeom>
            <a:avLst/>
            <a:gdLst/>
            <a:ahLst/>
            <a:cxnLst/>
            <a:rect l="l" t="t" r="r" b="b"/>
            <a:pathLst>
              <a:path w="650748" h="227076">
                <a:moveTo>
                  <a:pt x="37846" y="0"/>
                </a:moveTo>
                <a:lnTo>
                  <a:pt x="612902" y="0"/>
                </a:lnTo>
                <a:cubicBezTo>
                  <a:pt x="633857" y="0"/>
                  <a:pt x="650748" y="16891"/>
                  <a:pt x="650748" y="37846"/>
                </a:cubicBezTo>
                <a:lnTo>
                  <a:pt x="650748"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p>
        </p:txBody>
      </p:sp>
      <p:sp>
        <p:nvSpPr>
          <p:cNvPr id="6" name="text 1"/>
          <p:cNvSpPr txBox="1"/>
          <p:nvPr/>
        </p:nvSpPr>
        <p:spPr>
          <a:xfrm>
            <a:off x="8484997" y="2804614"/>
            <a:ext cx="294688"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Log</a:t>
            </a:r>
            <a:endParaRPr sz="1100">
              <a:latin typeface="Arial"/>
              <a:cs typeface="Arial"/>
            </a:endParaRPr>
          </a:p>
        </p:txBody>
      </p:sp>
      <p:sp>
        <p:nvSpPr>
          <p:cNvPr id="7" name="object 85"/>
          <p:cNvSpPr/>
          <p:nvPr/>
        </p:nvSpPr>
        <p:spPr>
          <a:xfrm>
            <a:off x="8282940" y="3022092"/>
            <a:ext cx="658368" cy="568452"/>
          </a:xfrm>
          <a:custGeom>
            <a:avLst/>
            <a:gdLst/>
            <a:ahLst/>
            <a:cxnLst/>
            <a:rect l="l" t="t" r="r" b="b"/>
            <a:pathLst>
              <a:path w="658368" h="568452">
                <a:moveTo>
                  <a:pt x="4572" y="4572"/>
                </a:moveTo>
                <a:lnTo>
                  <a:pt x="4572" y="563880"/>
                </a:lnTo>
                <a:lnTo>
                  <a:pt x="653796" y="563880"/>
                </a:lnTo>
                <a:lnTo>
                  <a:pt x="653796" y="4572"/>
                </a:lnTo>
                <a:lnTo>
                  <a:pt x="4572" y="4572"/>
                </a:lnTo>
                <a:close/>
              </a:path>
            </a:pathLst>
          </a:custGeom>
          <a:ln w="9144">
            <a:solidFill>
              <a:srgbClr val="FFFFFF"/>
            </a:solidFill>
          </a:ln>
        </p:spPr>
        <p:txBody>
          <a:bodyPr wrap="square" lIns="0" tIns="0" rIns="0" bIns="0" rtlCol="0">
            <a:noAutofit/>
          </a:bodyPr>
          <a:lstStyle/>
          <a:p>
            <a:endParaRPr/>
          </a:p>
        </p:txBody>
      </p:sp>
      <p:pic>
        <p:nvPicPr>
          <p:cNvPr id="95"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6384" y="3131820"/>
            <a:ext cx="377952" cy="377952"/>
          </a:xfrm>
          <a:prstGeom prst="rect">
            <a:avLst/>
          </a:prstGeom>
        </p:spPr>
      </p:pic>
      <p:sp>
        <p:nvSpPr>
          <p:cNvPr id="8" name="object 86"/>
          <p:cNvSpPr/>
          <p:nvPr/>
        </p:nvSpPr>
        <p:spPr>
          <a:xfrm>
            <a:off x="8276843" y="3653028"/>
            <a:ext cx="650748" cy="227076"/>
          </a:xfrm>
          <a:custGeom>
            <a:avLst/>
            <a:gdLst/>
            <a:ahLst/>
            <a:cxnLst/>
            <a:rect l="l" t="t" r="r" b="b"/>
            <a:pathLst>
              <a:path w="650748" h="227076">
                <a:moveTo>
                  <a:pt x="37847" y="0"/>
                </a:moveTo>
                <a:lnTo>
                  <a:pt x="612903" y="0"/>
                </a:lnTo>
                <a:cubicBezTo>
                  <a:pt x="633858" y="0"/>
                  <a:pt x="650749" y="16891"/>
                  <a:pt x="650749" y="37846"/>
                </a:cubicBezTo>
                <a:lnTo>
                  <a:pt x="650749" y="227076"/>
                </a:lnTo>
                <a:lnTo>
                  <a:pt x="0" y="227076"/>
                </a:lnTo>
                <a:lnTo>
                  <a:pt x="0" y="37846"/>
                </a:lnTo>
                <a:cubicBezTo>
                  <a:pt x="0" y="16891"/>
                  <a:pt x="16892" y="0"/>
                  <a:pt x="37847" y="0"/>
                </a:cubicBezTo>
                <a:close/>
              </a:path>
            </a:pathLst>
          </a:custGeom>
          <a:solidFill>
            <a:srgbClr val="A7A7A7"/>
          </a:solidFill>
        </p:spPr>
        <p:txBody>
          <a:bodyPr wrap="square" lIns="0" tIns="0" rIns="0" bIns="0" rtlCol="0">
            <a:noAutofit/>
          </a:bodyPr>
          <a:lstStyle/>
          <a:p>
            <a:endParaRPr/>
          </a:p>
        </p:txBody>
      </p:sp>
      <p:sp>
        <p:nvSpPr>
          <p:cNvPr id="9" name="text 1"/>
          <p:cNvSpPr txBox="1"/>
          <p:nvPr/>
        </p:nvSpPr>
        <p:spPr>
          <a:xfrm>
            <a:off x="8459724" y="3676977"/>
            <a:ext cx="327526"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Mon</a:t>
            </a:r>
            <a:endParaRPr sz="1100">
              <a:latin typeface="Arial"/>
              <a:cs typeface="Arial"/>
            </a:endParaRPr>
          </a:p>
        </p:txBody>
      </p:sp>
      <p:sp>
        <p:nvSpPr>
          <p:cNvPr id="10" name="object 87"/>
          <p:cNvSpPr/>
          <p:nvPr/>
        </p:nvSpPr>
        <p:spPr>
          <a:xfrm>
            <a:off x="8273796" y="3893820"/>
            <a:ext cx="658367" cy="568452"/>
          </a:xfrm>
          <a:custGeom>
            <a:avLst/>
            <a:gdLst/>
            <a:ahLst/>
            <a:cxnLst/>
            <a:rect l="l" t="t" r="r" b="b"/>
            <a:pathLst>
              <a:path w="658367" h="568452">
                <a:moveTo>
                  <a:pt x="4572" y="4572"/>
                </a:moveTo>
                <a:lnTo>
                  <a:pt x="4572" y="563880"/>
                </a:lnTo>
                <a:lnTo>
                  <a:pt x="653796" y="563880"/>
                </a:lnTo>
                <a:lnTo>
                  <a:pt x="653796" y="4572"/>
                </a:lnTo>
                <a:lnTo>
                  <a:pt x="4572" y="4572"/>
                </a:lnTo>
                <a:close/>
              </a:path>
            </a:pathLst>
          </a:custGeom>
          <a:ln w="9144">
            <a:solidFill>
              <a:srgbClr val="FFFFFF"/>
            </a:solidFill>
          </a:ln>
        </p:spPr>
        <p:txBody>
          <a:bodyPr wrap="square" lIns="0" tIns="0" rIns="0" bIns="0" rtlCol="0">
            <a:noAutofit/>
          </a:bodyPr>
          <a:lstStyle/>
          <a:p>
            <a:endParaRPr/>
          </a:p>
        </p:txBody>
      </p:sp>
      <p:pic>
        <p:nvPicPr>
          <p:cNvPr id="96"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65236" y="3986784"/>
            <a:ext cx="394716" cy="394716"/>
          </a:xfrm>
          <a:prstGeom prst="rect">
            <a:avLst/>
          </a:prstGeom>
        </p:spPr>
      </p:pic>
      <p:sp>
        <p:nvSpPr>
          <p:cNvPr id="11" name="object 88"/>
          <p:cNvSpPr/>
          <p:nvPr/>
        </p:nvSpPr>
        <p:spPr>
          <a:xfrm>
            <a:off x="5989320" y="3486912"/>
            <a:ext cx="726948" cy="832104"/>
          </a:xfrm>
          <a:custGeom>
            <a:avLst/>
            <a:gdLst/>
            <a:ahLst/>
            <a:cxnLst/>
            <a:rect l="l" t="t" r="r" b="b"/>
            <a:pathLst>
              <a:path w="726948" h="832104">
                <a:moveTo>
                  <a:pt x="9906" y="79375"/>
                </a:moveTo>
                <a:cubicBezTo>
                  <a:pt x="9906" y="41021"/>
                  <a:pt x="41021" y="9906"/>
                  <a:pt x="79375" y="9906"/>
                </a:cubicBezTo>
                <a:lnTo>
                  <a:pt x="647573" y="9906"/>
                </a:lnTo>
                <a:cubicBezTo>
                  <a:pt x="685927" y="9906"/>
                  <a:pt x="717042" y="41021"/>
                  <a:pt x="717042" y="79375"/>
                </a:cubicBezTo>
                <a:lnTo>
                  <a:pt x="717042" y="752767"/>
                </a:lnTo>
                <a:cubicBezTo>
                  <a:pt x="717042" y="791108"/>
                  <a:pt x="685927" y="822198"/>
                  <a:pt x="647573" y="822198"/>
                </a:cubicBezTo>
                <a:lnTo>
                  <a:pt x="79375" y="822198"/>
                </a:lnTo>
                <a:cubicBezTo>
                  <a:pt x="41021" y="822198"/>
                  <a:pt x="9906" y="791108"/>
                  <a:pt x="9906" y="752767"/>
                </a:cubicBezTo>
                <a:close/>
              </a:path>
            </a:pathLst>
          </a:custGeom>
          <a:ln w="19812">
            <a:solidFill>
              <a:srgbClr val="F7971F"/>
            </a:solidFill>
          </a:ln>
        </p:spPr>
        <p:txBody>
          <a:bodyPr wrap="square" lIns="0" tIns="0" rIns="0" bIns="0" rtlCol="0">
            <a:noAutofit/>
          </a:bodyPr>
          <a:lstStyle/>
          <a:p>
            <a:endParaRPr/>
          </a:p>
        </p:txBody>
      </p:sp>
      <p:sp>
        <p:nvSpPr>
          <p:cNvPr id="12" name="object 89"/>
          <p:cNvSpPr/>
          <p:nvPr/>
        </p:nvSpPr>
        <p:spPr>
          <a:xfrm>
            <a:off x="5911596" y="3398520"/>
            <a:ext cx="2084832" cy="954024"/>
          </a:xfrm>
          <a:custGeom>
            <a:avLst/>
            <a:gdLst/>
            <a:ahLst/>
            <a:cxnLst/>
            <a:rect l="l" t="t" r="r" b="b"/>
            <a:pathLst>
              <a:path w="2084832" h="954024">
                <a:moveTo>
                  <a:pt x="4572" y="4572"/>
                </a:moveTo>
                <a:lnTo>
                  <a:pt x="4572" y="949452"/>
                </a:lnTo>
                <a:lnTo>
                  <a:pt x="2080260" y="949452"/>
                </a:lnTo>
                <a:lnTo>
                  <a:pt x="2080260" y="4572"/>
                </a:lnTo>
                <a:lnTo>
                  <a:pt x="4572" y="4572"/>
                </a:lnTo>
                <a:close/>
              </a:path>
            </a:pathLst>
          </a:custGeom>
          <a:ln w="9144">
            <a:solidFill>
              <a:srgbClr val="575757"/>
            </a:solidFill>
          </a:ln>
        </p:spPr>
        <p:txBody>
          <a:bodyPr wrap="square" lIns="0" tIns="0" rIns="0" bIns="0" rtlCol="0">
            <a:noAutofit/>
          </a:bodyPr>
          <a:lstStyle/>
          <a:p>
            <a:endParaRPr/>
          </a:p>
        </p:txBody>
      </p:sp>
      <p:pic>
        <p:nvPicPr>
          <p:cNvPr id="97"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79364" y="3395472"/>
            <a:ext cx="316992" cy="957072"/>
          </a:xfrm>
          <a:prstGeom prst="rect">
            <a:avLst/>
          </a:prstGeom>
        </p:spPr>
      </p:pic>
      <p:sp>
        <p:nvSpPr>
          <p:cNvPr id="13" name="text 1"/>
          <p:cNvSpPr txBox="1"/>
          <p:nvPr/>
        </p:nvSpPr>
        <p:spPr>
          <a:xfrm rot="-5400000">
            <a:off x="5554127" y="3750940"/>
            <a:ext cx="390138"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App</a:t>
            </a:r>
            <a:endParaRPr sz="1400">
              <a:latin typeface="Arial"/>
              <a:cs typeface="Arial"/>
            </a:endParaRPr>
          </a:p>
        </p:txBody>
      </p:sp>
      <p:sp>
        <p:nvSpPr>
          <p:cNvPr id="14" name="text 1"/>
          <p:cNvSpPr txBox="1"/>
          <p:nvPr/>
        </p:nvSpPr>
        <p:spPr>
          <a:xfrm>
            <a:off x="6519037" y="4164032"/>
            <a:ext cx="178879" cy="127694"/>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AZ</a:t>
            </a:r>
            <a:endParaRPr sz="900">
              <a:latin typeface="Arial"/>
              <a:cs typeface="Arial"/>
            </a:endParaRPr>
          </a:p>
        </p:txBody>
      </p:sp>
      <p:sp>
        <p:nvSpPr>
          <p:cNvPr id="15" name="object 90"/>
          <p:cNvSpPr/>
          <p:nvPr/>
        </p:nvSpPr>
        <p:spPr>
          <a:xfrm>
            <a:off x="7191755" y="3486912"/>
            <a:ext cx="726948" cy="832104"/>
          </a:xfrm>
          <a:custGeom>
            <a:avLst/>
            <a:gdLst/>
            <a:ahLst/>
            <a:cxnLst/>
            <a:rect l="l" t="t" r="r" b="b"/>
            <a:pathLst>
              <a:path w="726948" h="832104">
                <a:moveTo>
                  <a:pt x="9907" y="79375"/>
                </a:moveTo>
                <a:cubicBezTo>
                  <a:pt x="9907" y="41021"/>
                  <a:pt x="41022" y="9906"/>
                  <a:pt x="79376" y="9906"/>
                </a:cubicBezTo>
                <a:lnTo>
                  <a:pt x="647574" y="9906"/>
                </a:lnTo>
                <a:cubicBezTo>
                  <a:pt x="685927" y="9906"/>
                  <a:pt x="717043" y="41021"/>
                  <a:pt x="717043" y="79375"/>
                </a:cubicBezTo>
                <a:lnTo>
                  <a:pt x="717043" y="752767"/>
                </a:lnTo>
                <a:cubicBezTo>
                  <a:pt x="717043" y="791108"/>
                  <a:pt x="685927" y="822198"/>
                  <a:pt x="647574" y="822198"/>
                </a:cubicBezTo>
                <a:lnTo>
                  <a:pt x="79376" y="822198"/>
                </a:lnTo>
                <a:cubicBezTo>
                  <a:pt x="41022" y="822198"/>
                  <a:pt x="9907" y="791108"/>
                  <a:pt x="9907" y="752767"/>
                </a:cubicBezTo>
                <a:close/>
              </a:path>
            </a:pathLst>
          </a:custGeom>
          <a:ln w="19812">
            <a:solidFill>
              <a:srgbClr val="F7971F"/>
            </a:solidFill>
          </a:ln>
        </p:spPr>
        <p:txBody>
          <a:bodyPr wrap="square" lIns="0" tIns="0" rIns="0" bIns="0" rtlCol="0">
            <a:noAutofit/>
          </a:bodyPr>
          <a:lstStyle/>
          <a:p>
            <a:endParaRPr/>
          </a:p>
        </p:txBody>
      </p:sp>
      <p:sp>
        <p:nvSpPr>
          <p:cNvPr id="16" name="object 91"/>
          <p:cNvSpPr/>
          <p:nvPr/>
        </p:nvSpPr>
        <p:spPr>
          <a:xfrm>
            <a:off x="5911596" y="2391155"/>
            <a:ext cx="2084832" cy="954024"/>
          </a:xfrm>
          <a:custGeom>
            <a:avLst/>
            <a:gdLst/>
            <a:ahLst/>
            <a:cxnLst/>
            <a:rect l="l" t="t" r="r" b="b"/>
            <a:pathLst>
              <a:path w="2084832" h="954024">
                <a:moveTo>
                  <a:pt x="4572" y="4572"/>
                </a:moveTo>
                <a:lnTo>
                  <a:pt x="4572" y="949453"/>
                </a:lnTo>
                <a:lnTo>
                  <a:pt x="2080260" y="949453"/>
                </a:lnTo>
                <a:lnTo>
                  <a:pt x="2080260" y="4572"/>
                </a:lnTo>
                <a:lnTo>
                  <a:pt x="4572" y="4572"/>
                </a:lnTo>
                <a:close/>
              </a:path>
            </a:pathLst>
          </a:custGeom>
          <a:ln w="9144">
            <a:solidFill>
              <a:srgbClr val="575757"/>
            </a:solidFill>
          </a:ln>
        </p:spPr>
        <p:txBody>
          <a:bodyPr wrap="square" lIns="0" tIns="0" rIns="0" bIns="0" rtlCol="0">
            <a:noAutofit/>
          </a:bodyPr>
          <a:lstStyle/>
          <a:p>
            <a:endParaRPr/>
          </a:p>
        </p:txBody>
      </p:sp>
      <p:pic>
        <p:nvPicPr>
          <p:cNvPr id="98"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79364" y="2388108"/>
            <a:ext cx="316992" cy="955548"/>
          </a:xfrm>
          <a:prstGeom prst="rect">
            <a:avLst/>
          </a:prstGeom>
        </p:spPr>
      </p:pic>
      <p:sp>
        <p:nvSpPr>
          <p:cNvPr id="17" name="text 1"/>
          <p:cNvSpPr txBox="1"/>
          <p:nvPr/>
        </p:nvSpPr>
        <p:spPr>
          <a:xfrm rot="-5400000">
            <a:off x="5546460" y="2742868"/>
            <a:ext cx="405472"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ELB</a:t>
            </a:r>
            <a:endParaRPr sz="1400">
              <a:latin typeface="Arial"/>
              <a:cs typeface="Arial"/>
            </a:endParaRPr>
          </a:p>
        </p:txBody>
      </p:sp>
      <p:pic>
        <p:nvPicPr>
          <p:cNvPr id="99"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62343" y="972312"/>
            <a:ext cx="731520" cy="731520"/>
          </a:xfrm>
          <a:prstGeom prst="rect">
            <a:avLst/>
          </a:prstGeom>
        </p:spPr>
      </p:pic>
      <p:sp>
        <p:nvSpPr>
          <p:cNvPr id="18" name="text 1"/>
          <p:cNvSpPr txBox="1"/>
          <p:nvPr/>
        </p:nvSpPr>
        <p:spPr>
          <a:xfrm>
            <a:off x="5633339" y="1206458"/>
            <a:ext cx="2694125" cy="170259"/>
          </a:xfrm>
          <a:prstGeom prst="rect">
            <a:avLst/>
          </a:prstGeom>
        </p:spPr>
        <p:txBody>
          <a:bodyPr vert="horz" wrap="none" lIns="0" tIns="0" rIns="0" bIns="0" rtlCol="0">
            <a:spAutoFit/>
          </a:bodyPr>
          <a:lstStyle/>
          <a:p>
            <a:pPr marL="0">
              <a:lnSpc>
                <a:spcPct val="100000"/>
              </a:lnSpc>
            </a:pPr>
            <a:r>
              <a:rPr sz="1200" b="1" spc="10" dirty="0">
                <a:latin typeface="Arial"/>
                <a:cs typeface="Arial"/>
              </a:rPr>
              <a:t>http://your-app.elasticbeanstalk.com</a:t>
            </a:r>
            <a:endParaRPr sz="1200">
              <a:latin typeface="Arial"/>
              <a:cs typeface="Arial"/>
            </a:endParaRPr>
          </a:p>
        </p:txBody>
      </p:sp>
      <p:pic>
        <p:nvPicPr>
          <p:cNvPr id="100"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67143" y="1704594"/>
            <a:ext cx="120269" cy="777494"/>
          </a:xfrm>
          <a:prstGeom prst="rect">
            <a:avLst/>
          </a:prstGeom>
        </p:spPr>
      </p:pic>
      <p:sp>
        <p:nvSpPr>
          <p:cNvPr id="19" name="object 92"/>
          <p:cNvSpPr/>
          <p:nvPr/>
        </p:nvSpPr>
        <p:spPr>
          <a:xfrm>
            <a:off x="6063996" y="3573780"/>
            <a:ext cx="1775460" cy="647700"/>
          </a:xfrm>
          <a:custGeom>
            <a:avLst/>
            <a:gdLst/>
            <a:ahLst/>
            <a:cxnLst/>
            <a:rect l="l" t="t" r="r" b="b"/>
            <a:pathLst>
              <a:path w="1775460" h="647700">
                <a:moveTo>
                  <a:pt x="9906" y="71501"/>
                </a:moveTo>
                <a:cubicBezTo>
                  <a:pt x="9906" y="37465"/>
                  <a:pt x="37465" y="9906"/>
                  <a:pt x="71501" y="9906"/>
                </a:cubicBezTo>
                <a:lnTo>
                  <a:pt x="1703959" y="9906"/>
                </a:lnTo>
                <a:cubicBezTo>
                  <a:pt x="1737995" y="9906"/>
                  <a:pt x="1765554" y="37465"/>
                  <a:pt x="1765554" y="71501"/>
                </a:cubicBezTo>
                <a:lnTo>
                  <a:pt x="1765554" y="576148"/>
                </a:lnTo>
                <a:cubicBezTo>
                  <a:pt x="1765554" y="610197"/>
                  <a:pt x="1737995" y="637794"/>
                  <a:pt x="1703959" y="637794"/>
                </a:cubicBezTo>
                <a:lnTo>
                  <a:pt x="71501" y="637794"/>
                </a:lnTo>
                <a:cubicBezTo>
                  <a:pt x="37465" y="637794"/>
                  <a:pt x="9906" y="610197"/>
                  <a:pt x="9906" y="576148"/>
                </a:cubicBezTo>
                <a:close/>
              </a:path>
            </a:pathLst>
          </a:custGeom>
          <a:ln w="19812">
            <a:solidFill>
              <a:srgbClr val="000000"/>
            </a:solidFill>
          </a:ln>
        </p:spPr>
        <p:txBody>
          <a:bodyPr wrap="square" lIns="0" tIns="0" rIns="0" bIns="0" rtlCol="0">
            <a:noAutofit/>
          </a:bodyPr>
          <a:lstStyle/>
          <a:p>
            <a:endParaRPr/>
          </a:p>
        </p:txBody>
      </p:sp>
      <p:pic>
        <p:nvPicPr>
          <p:cNvPr id="101"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82055" y="3150870"/>
            <a:ext cx="657733" cy="500761"/>
          </a:xfrm>
          <a:prstGeom prst="rect">
            <a:avLst/>
          </a:prstGeom>
        </p:spPr>
      </p:pic>
      <p:pic>
        <p:nvPicPr>
          <p:cNvPr id="102"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14388" y="3150870"/>
            <a:ext cx="688467" cy="481711"/>
          </a:xfrm>
          <a:prstGeom prst="rect">
            <a:avLst/>
          </a:prstGeom>
        </p:spPr>
      </p:pic>
      <p:pic>
        <p:nvPicPr>
          <p:cNvPr id="103"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83808" y="3651504"/>
            <a:ext cx="515112" cy="515112"/>
          </a:xfrm>
          <a:prstGeom prst="rect">
            <a:avLst/>
          </a:prstGeom>
        </p:spPr>
      </p:pic>
      <p:pic>
        <p:nvPicPr>
          <p:cNvPr id="104"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83196" y="3631692"/>
            <a:ext cx="516635" cy="516636"/>
          </a:xfrm>
          <a:prstGeom prst="rect">
            <a:avLst/>
          </a:prstGeom>
        </p:spPr>
      </p:pic>
      <p:sp>
        <p:nvSpPr>
          <p:cNvPr id="20" name="object 93"/>
          <p:cNvSpPr/>
          <p:nvPr/>
        </p:nvSpPr>
        <p:spPr>
          <a:xfrm>
            <a:off x="200406" y="1968246"/>
            <a:ext cx="867156" cy="826008"/>
          </a:xfrm>
          <a:custGeom>
            <a:avLst/>
            <a:gdLst/>
            <a:ahLst/>
            <a:cxnLst/>
            <a:rect l="l" t="t" r="r" b="b"/>
            <a:pathLst>
              <a:path w="867156" h="826008">
                <a:moveTo>
                  <a:pt x="0" y="20447"/>
                </a:moveTo>
                <a:cubicBezTo>
                  <a:pt x="0" y="9144"/>
                  <a:pt x="9182" y="0"/>
                  <a:pt x="20510" y="0"/>
                </a:cubicBezTo>
                <a:lnTo>
                  <a:pt x="846645" y="0"/>
                </a:lnTo>
                <a:cubicBezTo>
                  <a:pt x="857973" y="0"/>
                  <a:pt x="867156" y="9144"/>
                  <a:pt x="867156" y="20447"/>
                </a:cubicBezTo>
                <a:lnTo>
                  <a:pt x="867156" y="805561"/>
                </a:lnTo>
                <a:cubicBezTo>
                  <a:pt x="867156" y="816864"/>
                  <a:pt x="857973" y="826008"/>
                  <a:pt x="846645" y="826008"/>
                </a:cubicBezTo>
                <a:lnTo>
                  <a:pt x="20510" y="826008"/>
                </a:lnTo>
                <a:cubicBezTo>
                  <a:pt x="9182" y="826008"/>
                  <a:pt x="0" y="816864"/>
                  <a:pt x="0" y="805561"/>
                </a:cubicBezTo>
                <a:close/>
              </a:path>
            </a:pathLst>
          </a:custGeom>
          <a:solidFill>
            <a:srgbClr val="FFFFFF"/>
          </a:solidFill>
        </p:spPr>
        <p:txBody>
          <a:bodyPr wrap="square" lIns="0" tIns="0" rIns="0" bIns="0" rtlCol="0">
            <a:noAutofit/>
          </a:bodyPr>
          <a:lstStyle/>
          <a:p>
            <a:endParaRPr/>
          </a:p>
        </p:txBody>
      </p:sp>
      <p:sp>
        <p:nvSpPr>
          <p:cNvPr id="21" name="object 94"/>
          <p:cNvSpPr/>
          <p:nvPr/>
        </p:nvSpPr>
        <p:spPr>
          <a:xfrm>
            <a:off x="187452" y="1955292"/>
            <a:ext cx="893063" cy="851916"/>
          </a:xfrm>
          <a:custGeom>
            <a:avLst/>
            <a:gdLst/>
            <a:ahLst/>
            <a:cxnLst/>
            <a:rect l="l" t="t" r="r" b="b"/>
            <a:pathLst>
              <a:path w="893063" h="851916">
                <a:moveTo>
                  <a:pt x="12954" y="33401"/>
                </a:moveTo>
                <a:cubicBezTo>
                  <a:pt x="12954" y="22098"/>
                  <a:pt x="22136" y="12954"/>
                  <a:pt x="33464" y="12954"/>
                </a:cubicBezTo>
                <a:lnTo>
                  <a:pt x="859599" y="12954"/>
                </a:lnTo>
                <a:cubicBezTo>
                  <a:pt x="870927" y="12954"/>
                  <a:pt x="880110" y="22098"/>
                  <a:pt x="880110" y="33401"/>
                </a:cubicBezTo>
                <a:lnTo>
                  <a:pt x="880110" y="818515"/>
                </a:lnTo>
                <a:cubicBezTo>
                  <a:pt x="880110" y="829818"/>
                  <a:pt x="870927" y="838962"/>
                  <a:pt x="859599" y="838962"/>
                </a:cubicBezTo>
                <a:lnTo>
                  <a:pt x="33464" y="838962"/>
                </a:lnTo>
                <a:cubicBezTo>
                  <a:pt x="22136" y="838962"/>
                  <a:pt x="12954" y="829818"/>
                  <a:pt x="12954" y="818515"/>
                </a:cubicBezTo>
                <a:close/>
              </a:path>
            </a:pathLst>
          </a:custGeom>
          <a:ln w="25908">
            <a:solidFill>
              <a:srgbClr val="BFBFBF"/>
            </a:solidFill>
          </a:ln>
        </p:spPr>
        <p:txBody>
          <a:bodyPr wrap="square" lIns="0" tIns="0" rIns="0" bIns="0" rtlCol="0">
            <a:noAutofit/>
          </a:bodyPr>
          <a:lstStyle/>
          <a:p>
            <a:endParaRPr/>
          </a:p>
        </p:txBody>
      </p:sp>
      <p:pic>
        <p:nvPicPr>
          <p:cNvPr id="105"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0228" y="2040636"/>
            <a:ext cx="705611" cy="682752"/>
          </a:xfrm>
          <a:prstGeom prst="rect">
            <a:avLst/>
          </a:prstGeom>
        </p:spPr>
      </p:pic>
      <p:sp>
        <p:nvSpPr>
          <p:cNvPr id="22" name="object 95"/>
          <p:cNvSpPr/>
          <p:nvPr/>
        </p:nvSpPr>
        <p:spPr>
          <a:xfrm>
            <a:off x="200406" y="2920746"/>
            <a:ext cx="867156" cy="763524"/>
          </a:xfrm>
          <a:custGeom>
            <a:avLst/>
            <a:gdLst/>
            <a:ahLst/>
            <a:cxnLst/>
            <a:rect l="l" t="t" r="r" b="b"/>
            <a:pathLst>
              <a:path w="867156" h="763524">
                <a:moveTo>
                  <a:pt x="0" y="18923"/>
                </a:moveTo>
                <a:cubicBezTo>
                  <a:pt x="0" y="8509"/>
                  <a:pt x="8483" y="0"/>
                  <a:pt x="18961" y="0"/>
                </a:cubicBezTo>
                <a:lnTo>
                  <a:pt x="848194" y="0"/>
                </a:lnTo>
                <a:cubicBezTo>
                  <a:pt x="858672" y="0"/>
                  <a:pt x="867156" y="8509"/>
                  <a:pt x="867156" y="18923"/>
                </a:cubicBezTo>
                <a:lnTo>
                  <a:pt x="867156" y="744601"/>
                </a:lnTo>
                <a:cubicBezTo>
                  <a:pt x="867156" y="755015"/>
                  <a:pt x="858672" y="763524"/>
                  <a:pt x="848194" y="763524"/>
                </a:cubicBezTo>
                <a:lnTo>
                  <a:pt x="18961" y="763524"/>
                </a:lnTo>
                <a:cubicBezTo>
                  <a:pt x="8483" y="763524"/>
                  <a:pt x="0" y="755015"/>
                  <a:pt x="0" y="744601"/>
                </a:cubicBezTo>
                <a:close/>
              </a:path>
            </a:pathLst>
          </a:custGeom>
          <a:solidFill>
            <a:srgbClr val="FFFFFF"/>
          </a:solidFill>
        </p:spPr>
        <p:txBody>
          <a:bodyPr wrap="square" lIns="0" tIns="0" rIns="0" bIns="0" rtlCol="0">
            <a:noAutofit/>
          </a:bodyPr>
          <a:lstStyle/>
          <a:p>
            <a:endParaRPr/>
          </a:p>
        </p:txBody>
      </p:sp>
      <p:sp>
        <p:nvSpPr>
          <p:cNvPr id="23" name="object 96"/>
          <p:cNvSpPr/>
          <p:nvPr/>
        </p:nvSpPr>
        <p:spPr>
          <a:xfrm>
            <a:off x="187452" y="2907792"/>
            <a:ext cx="893063" cy="789432"/>
          </a:xfrm>
          <a:custGeom>
            <a:avLst/>
            <a:gdLst/>
            <a:ahLst/>
            <a:cxnLst/>
            <a:rect l="l" t="t" r="r" b="b"/>
            <a:pathLst>
              <a:path w="893063" h="789432">
                <a:moveTo>
                  <a:pt x="12954" y="31877"/>
                </a:moveTo>
                <a:cubicBezTo>
                  <a:pt x="12954" y="21463"/>
                  <a:pt x="21437" y="12954"/>
                  <a:pt x="31915" y="12954"/>
                </a:cubicBezTo>
                <a:lnTo>
                  <a:pt x="861148" y="12954"/>
                </a:lnTo>
                <a:cubicBezTo>
                  <a:pt x="871626" y="12954"/>
                  <a:pt x="880110" y="21463"/>
                  <a:pt x="880110" y="31877"/>
                </a:cubicBezTo>
                <a:lnTo>
                  <a:pt x="880110" y="757555"/>
                </a:lnTo>
                <a:cubicBezTo>
                  <a:pt x="880110" y="767969"/>
                  <a:pt x="871626" y="776478"/>
                  <a:pt x="861148" y="776478"/>
                </a:cubicBezTo>
                <a:lnTo>
                  <a:pt x="31915" y="776478"/>
                </a:lnTo>
                <a:cubicBezTo>
                  <a:pt x="21437" y="776478"/>
                  <a:pt x="12954" y="767969"/>
                  <a:pt x="12954" y="757555"/>
                </a:cubicBezTo>
                <a:close/>
              </a:path>
            </a:pathLst>
          </a:custGeom>
          <a:ln w="25908">
            <a:solidFill>
              <a:srgbClr val="BFBFBF"/>
            </a:solidFill>
          </a:ln>
        </p:spPr>
        <p:txBody>
          <a:bodyPr wrap="square" lIns="0" tIns="0" rIns="0" bIns="0" rtlCol="0">
            <a:noAutofit/>
          </a:bodyPr>
          <a:lstStyle/>
          <a:p>
            <a:endParaRPr/>
          </a:p>
        </p:txBody>
      </p:sp>
      <p:pic>
        <p:nvPicPr>
          <p:cNvPr id="106"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9268" y="3139440"/>
            <a:ext cx="797052" cy="294132"/>
          </a:xfrm>
          <a:prstGeom prst="rect">
            <a:avLst/>
          </a:prstGeom>
        </p:spPr>
      </p:pic>
      <p:sp>
        <p:nvSpPr>
          <p:cNvPr id="24" name="object 97"/>
          <p:cNvSpPr/>
          <p:nvPr/>
        </p:nvSpPr>
        <p:spPr>
          <a:xfrm>
            <a:off x="194310" y="3867150"/>
            <a:ext cx="873252" cy="769620"/>
          </a:xfrm>
          <a:custGeom>
            <a:avLst/>
            <a:gdLst/>
            <a:ahLst/>
            <a:cxnLst/>
            <a:rect l="l" t="t" r="r" b="b"/>
            <a:pathLst>
              <a:path w="873252" h="769620">
                <a:moveTo>
                  <a:pt x="0" y="19113"/>
                </a:moveTo>
                <a:cubicBezTo>
                  <a:pt x="0" y="8560"/>
                  <a:pt x="8559" y="0"/>
                  <a:pt x="19113" y="0"/>
                </a:cubicBezTo>
                <a:lnTo>
                  <a:pt x="854138" y="0"/>
                </a:lnTo>
                <a:cubicBezTo>
                  <a:pt x="864692" y="0"/>
                  <a:pt x="873252" y="8560"/>
                  <a:pt x="873252" y="19113"/>
                </a:cubicBezTo>
                <a:lnTo>
                  <a:pt x="873252" y="750506"/>
                </a:lnTo>
                <a:cubicBezTo>
                  <a:pt x="873252" y="761060"/>
                  <a:pt x="864692" y="769620"/>
                  <a:pt x="854138" y="769620"/>
                </a:cubicBezTo>
                <a:lnTo>
                  <a:pt x="19113" y="769620"/>
                </a:lnTo>
                <a:cubicBezTo>
                  <a:pt x="8559" y="769620"/>
                  <a:pt x="0" y="761060"/>
                  <a:pt x="0" y="750506"/>
                </a:cubicBezTo>
                <a:close/>
              </a:path>
            </a:pathLst>
          </a:custGeom>
          <a:solidFill>
            <a:srgbClr val="FFFFFF"/>
          </a:solidFill>
        </p:spPr>
        <p:txBody>
          <a:bodyPr wrap="square" lIns="0" tIns="0" rIns="0" bIns="0" rtlCol="0">
            <a:noAutofit/>
          </a:bodyPr>
          <a:lstStyle/>
          <a:p>
            <a:endParaRPr/>
          </a:p>
        </p:txBody>
      </p:sp>
      <p:sp>
        <p:nvSpPr>
          <p:cNvPr id="25" name="object 98"/>
          <p:cNvSpPr/>
          <p:nvPr/>
        </p:nvSpPr>
        <p:spPr>
          <a:xfrm>
            <a:off x="181356" y="3854196"/>
            <a:ext cx="899159" cy="795528"/>
          </a:xfrm>
          <a:custGeom>
            <a:avLst/>
            <a:gdLst/>
            <a:ahLst/>
            <a:cxnLst/>
            <a:rect l="l" t="t" r="r" b="b"/>
            <a:pathLst>
              <a:path w="899159" h="795528">
                <a:moveTo>
                  <a:pt x="12954" y="32067"/>
                </a:moveTo>
                <a:cubicBezTo>
                  <a:pt x="12954" y="21514"/>
                  <a:pt x="21513" y="12954"/>
                  <a:pt x="32067" y="12954"/>
                </a:cubicBezTo>
                <a:lnTo>
                  <a:pt x="867092" y="12954"/>
                </a:lnTo>
                <a:cubicBezTo>
                  <a:pt x="877646" y="12954"/>
                  <a:pt x="886206" y="21514"/>
                  <a:pt x="886206" y="32067"/>
                </a:cubicBezTo>
                <a:lnTo>
                  <a:pt x="886206" y="763460"/>
                </a:lnTo>
                <a:cubicBezTo>
                  <a:pt x="886206" y="774014"/>
                  <a:pt x="877646" y="782574"/>
                  <a:pt x="867092" y="782574"/>
                </a:cubicBezTo>
                <a:lnTo>
                  <a:pt x="32067" y="782574"/>
                </a:lnTo>
                <a:cubicBezTo>
                  <a:pt x="21513" y="782574"/>
                  <a:pt x="12954" y="774014"/>
                  <a:pt x="12954" y="763460"/>
                </a:cubicBezTo>
                <a:close/>
              </a:path>
            </a:pathLst>
          </a:custGeom>
          <a:ln w="25908">
            <a:solidFill>
              <a:srgbClr val="BFBFBF"/>
            </a:solidFill>
          </a:ln>
        </p:spPr>
        <p:txBody>
          <a:bodyPr wrap="square" lIns="0" tIns="0" rIns="0" bIns="0" rtlCol="0">
            <a:noAutofit/>
          </a:bodyPr>
          <a:lstStyle/>
          <a:p>
            <a:endParaRPr/>
          </a:p>
        </p:txBody>
      </p:sp>
      <p:pic>
        <p:nvPicPr>
          <p:cNvPr id="107"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3172" y="4122420"/>
            <a:ext cx="787908" cy="294132"/>
          </a:xfrm>
          <a:prstGeom prst="rect">
            <a:avLst/>
          </a:prstGeom>
        </p:spPr>
      </p:pic>
      <p:sp>
        <p:nvSpPr>
          <p:cNvPr id="26" name="object 99"/>
          <p:cNvSpPr/>
          <p:nvPr/>
        </p:nvSpPr>
        <p:spPr>
          <a:xfrm>
            <a:off x="206502" y="1009650"/>
            <a:ext cx="861060" cy="819912"/>
          </a:xfrm>
          <a:custGeom>
            <a:avLst/>
            <a:gdLst/>
            <a:ahLst/>
            <a:cxnLst/>
            <a:rect l="l" t="t" r="r" b="b"/>
            <a:pathLst>
              <a:path w="861060" h="819912">
                <a:moveTo>
                  <a:pt x="0" y="20320"/>
                </a:moveTo>
                <a:cubicBezTo>
                  <a:pt x="0" y="9144"/>
                  <a:pt x="9118" y="0"/>
                  <a:pt x="20358" y="0"/>
                </a:cubicBezTo>
                <a:lnTo>
                  <a:pt x="840701" y="0"/>
                </a:lnTo>
                <a:cubicBezTo>
                  <a:pt x="851941" y="0"/>
                  <a:pt x="861060" y="9144"/>
                  <a:pt x="861060" y="20320"/>
                </a:cubicBezTo>
                <a:lnTo>
                  <a:pt x="861060" y="799592"/>
                </a:lnTo>
                <a:cubicBezTo>
                  <a:pt x="861060" y="810768"/>
                  <a:pt x="851941" y="819912"/>
                  <a:pt x="840701" y="819912"/>
                </a:cubicBezTo>
                <a:lnTo>
                  <a:pt x="20358" y="819912"/>
                </a:lnTo>
                <a:cubicBezTo>
                  <a:pt x="9118" y="819912"/>
                  <a:pt x="0" y="810768"/>
                  <a:pt x="0" y="799592"/>
                </a:cubicBezTo>
                <a:close/>
              </a:path>
            </a:pathLst>
          </a:custGeom>
          <a:solidFill>
            <a:srgbClr val="FFFFFF"/>
          </a:solidFill>
        </p:spPr>
        <p:txBody>
          <a:bodyPr wrap="square" lIns="0" tIns="0" rIns="0" bIns="0" rtlCol="0">
            <a:noAutofit/>
          </a:bodyPr>
          <a:lstStyle/>
          <a:p>
            <a:endParaRPr/>
          </a:p>
        </p:txBody>
      </p:sp>
      <p:sp>
        <p:nvSpPr>
          <p:cNvPr id="27" name="object 100"/>
          <p:cNvSpPr/>
          <p:nvPr/>
        </p:nvSpPr>
        <p:spPr>
          <a:xfrm>
            <a:off x="193548" y="996696"/>
            <a:ext cx="886967" cy="845819"/>
          </a:xfrm>
          <a:custGeom>
            <a:avLst/>
            <a:gdLst/>
            <a:ahLst/>
            <a:cxnLst/>
            <a:rect l="l" t="t" r="r" b="b"/>
            <a:pathLst>
              <a:path w="886967" h="845819">
                <a:moveTo>
                  <a:pt x="12954" y="33274"/>
                </a:moveTo>
                <a:cubicBezTo>
                  <a:pt x="12954" y="22098"/>
                  <a:pt x="22072" y="12954"/>
                  <a:pt x="33312" y="12954"/>
                </a:cubicBezTo>
                <a:lnTo>
                  <a:pt x="853655" y="12954"/>
                </a:lnTo>
                <a:cubicBezTo>
                  <a:pt x="864895" y="12954"/>
                  <a:pt x="874014" y="22098"/>
                  <a:pt x="874014" y="33274"/>
                </a:cubicBezTo>
                <a:lnTo>
                  <a:pt x="874014" y="812546"/>
                </a:lnTo>
                <a:cubicBezTo>
                  <a:pt x="874014" y="823722"/>
                  <a:pt x="864895" y="832866"/>
                  <a:pt x="853655" y="832866"/>
                </a:cubicBezTo>
                <a:lnTo>
                  <a:pt x="33312" y="832866"/>
                </a:lnTo>
                <a:cubicBezTo>
                  <a:pt x="22072" y="832866"/>
                  <a:pt x="12954" y="823722"/>
                  <a:pt x="12954" y="812546"/>
                </a:cubicBezTo>
                <a:close/>
              </a:path>
            </a:pathLst>
          </a:custGeom>
          <a:ln w="25908">
            <a:solidFill>
              <a:srgbClr val="BFBFBF"/>
            </a:solidFill>
          </a:ln>
        </p:spPr>
        <p:txBody>
          <a:bodyPr wrap="square" lIns="0" tIns="0" rIns="0" bIns="0" rtlCol="0">
            <a:noAutofit/>
          </a:bodyPr>
          <a:lstStyle/>
          <a:p>
            <a:endParaRPr/>
          </a:p>
        </p:txBody>
      </p:sp>
      <p:pic>
        <p:nvPicPr>
          <p:cNvPr id="108"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5844" y="1082039"/>
            <a:ext cx="301752" cy="291084"/>
          </a:xfrm>
          <a:prstGeom prst="rect">
            <a:avLst/>
          </a:prstGeom>
        </p:spPr>
      </p:pic>
      <p:pic>
        <p:nvPicPr>
          <p:cNvPr id="109"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45008" y="1414272"/>
            <a:ext cx="307848" cy="297179"/>
          </a:xfrm>
          <a:prstGeom prst="rect">
            <a:avLst/>
          </a:prstGeom>
        </p:spPr>
      </p:pic>
      <p:pic>
        <p:nvPicPr>
          <p:cNvPr id="110" name="Image"/>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69036" y="1092707"/>
            <a:ext cx="313944" cy="292608"/>
          </a:xfrm>
          <a:prstGeom prst="rect">
            <a:avLst/>
          </a:prstGeom>
        </p:spPr>
      </p:pic>
      <p:pic>
        <p:nvPicPr>
          <p:cNvPr id="111" name="Image"/>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222248" y="2621280"/>
            <a:ext cx="548640" cy="492252"/>
          </a:xfrm>
          <a:prstGeom prst="rect">
            <a:avLst/>
          </a:prstGeom>
        </p:spPr>
      </p:pic>
      <p:sp>
        <p:nvSpPr>
          <p:cNvPr id="28" name="object 101"/>
          <p:cNvSpPr/>
          <p:nvPr/>
        </p:nvSpPr>
        <p:spPr>
          <a:xfrm>
            <a:off x="1269492" y="2654808"/>
            <a:ext cx="452628" cy="385572"/>
          </a:xfrm>
          <a:custGeom>
            <a:avLst/>
            <a:gdLst/>
            <a:ahLst/>
            <a:cxnLst/>
            <a:rect l="l" t="t" r="r" b="b"/>
            <a:pathLst>
              <a:path w="452628" h="385572">
                <a:moveTo>
                  <a:pt x="0" y="96393"/>
                </a:moveTo>
                <a:lnTo>
                  <a:pt x="259842" y="96393"/>
                </a:lnTo>
                <a:lnTo>
                  <a:pt x="259842" y="0"/>
                </a:lnTo>
                <a:lnTo>
                  <a:pt x="452628" y="192786"/>
                </a:lnTo>
                <a:lnTo>
                  <a:pt x="259842" y="385572"/>
                </a:lnTo>
                <a:lnTo>
                  <a:pt x="259842" y="289179"/>
                </a:lnTo>
                <a:lnTo>
                  <a:pt x="0" y="289179"/>
                </a:lnTo>
                <a:close/>
              </a:path>
            </a:pathLst>
          </a:custGeom>
          <a:solidFill>
            <a:srgbClr val="A7A7A7"/>
          </a:solidFill>
        </p:spPr>
        <p:txBody>
          <a:bodyPr wrap="square" lIns="0" tIns="0" rIns="0" bIns="0" rtlCol="0">
            <a:noAutofit/>
          </a:bodyPr>
          <a:lstStyle/>
          <a:p>
            <a:endParaRPr/>
          </a:p>
        </p:txBody>
      </p:sp>
      <p:sp>
        <p:nvSpPr>
          <p:cNvPr id="29" name="object 102"/>
          <p:cNvSpPr/>
          <p:nvPr/>
        </p:nvSpPr>
        <p:spPr>
          <a:xfrm>
            <a:off x="1264920" y="2650236"/>
            <a:ext cx="461772" cy="394716"/>
          </a:xfrm>
          <a:custGeom>
            <a:avLst/>
            <a:gdLst/>
            <a:ahLst/>
            <a:cxnLst/>
            <a:rect l="l" t="t" r="r" b="b"/>
            <a:pathLst>
              <a:path w="461772" h="394716">
                <a:moveTo>
                  <a:pt x="4572" y="100965"/>
                </a:moveTo>
                <a:lnTo>
                  <a:pt x="264414" y="100965"/>
                </a:lnTo>
                <a:lnTo>
                  <a:pt x="264414" y="4572"/>
                </a:lnTo>
                <a:lnTo>
                  <a:pt x="457200" y="197358"/>
                </a:lnTo>
                <a:lnTo>
                  <a:pt x="264414" y="390144"/>
                </a:lnTo>
                <a:lnTo>
                  <a:pt x="264414" y="293751"/>
                </a:lnTo>
                <a:lnTo>
                  <a:pt x="4572" y="293751"/>
                </a:lnTo>
                <a:close/>
              </a:path>
            </a:pathLst>
          </a:custGeom>
          <a:ln w="9144">
            <a:solidFill>
              <a:srgbClr val="000000"/>
            </a:solidFill>
          </a:ln>
        </p:spPr>
        <p:txBody>
          <a:bodyPr wrap="square" lIns="0" tIns="0" rIns="0" bIns="0" rtlCol="0">
            <a:noAutofit/>
          </a:bodyPr>
          <a:lstStyle/>
          <a:p>
            <a:endParaRPr/>
          </a:p>
        </p:txBody>
      </p:sp>
      <p:sp>
        <p:nvSpPr>
          <p:cNvPr id="30" name="object 103"/>
          <p:cNvSpPr/>
          <p:nvPr/>
        </p:nvSpPr>
        <p:spPr>
          <a:xfrm>
            <a:off x="2620518" y="2559558"/>
            <a:ext cx="714756" cy="691896"/>
          </a:xfrm>
          <a:custGeom>
            <a:avLst/>
            <a:gdLst/>
            <a:ahLst/>
            <a:cxnLst/>
            <a:rect l="l" t="t" r="r" b="b"/>
            <a:pathLst>
              <a:path w="714756" h="691896">
                <a:moveTo>
                  <a:pt x="0" y="17145"/>
                </a:moveTo>
                <a:cubicBezTo>
                  <a:pt x="0" y="7747"/>
                  <a:pt x="7747" y="0"/>
                  <a:pt x="17145" y="0"/>
                </a:cubicBezTo>
                <a:lnTo>
                  <a:pt x="697610" y="0"/>
                </a:lnTo>
                <a:cubicBezTo>
                  <a:pt x="707009" y="0"/>
                  <a:pt x="714756" y="7747"/>
                  <a:pt x="714756" y="17145"/>
                </a:cubicBezTo>
                <a:lnTo>
                  <a:pt x="714756" y="674751"/>
                </a:lnTo>
                <a:cubicBezTo>
                  <a:pt x="714756" y="684149"/>
                  <a:pt x="707009" y="691896"/>
                  <a:pt x="697610"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31" name="object 104"/>
          <p:cNvSpPr/>
          <p:nvPr/>
        </p:nvSpPr>
        <p:spPr>
          <a:xfrm>
            <a:off x="2607564" y="2546603"/>
            <a:ext cx="740663" cy="717804"/>
          </a:xfrm>
          <a:custGeom>
            <a:avLst/>
            <a:gdLst/>
            <a:ahLst/>
            <a:cxnLst/>
            <a:rect l="l" t="t" r="r" b="b"/>
            <a:pathLst>
              <a:path w="740663" h="717804">
                <a:moveTo>
                  <a:pt x="12954" y="30100"/>
                </a:moveTo>
                <a:cubicBezTo>
                  <a:pt x="12954" y="20702"/>
                  <a:pt x="20701" y="12955"/>
                  <a:pt x="30099" y="12955"/>
                </a:cubicBezTo>
                <a:lnTo>
                  <a:pt x="710564" y="12955"/>
                </a:lnTo>
                <a:cubicBezTo>
                  <a:pt x="719963" y="12955"/>
                  <a:pt x="727710" y="20702"/>
                  <a:pt x="727710" y="30100"/>
                </a:cubicBezTo>
                <a:lnTo>
                  <a:pt x="727710" y="687706"/>
                </a:lnTo>
                <a:cubicBezTo>
                  <a:pt x="727710" y="697104"/>
                  <a:pt x="719963" y="704851"/>
                  <a:pt x="710564" y="704851"/>
                </a:cubicBezTo>
                <a:lnTo>
                  <a:pt x="30099" y="704851"/>
                </a:lnTo>
                <a:cubicBezTo>
                  <a:pt x="20701" y="704851"/>
                  <a:pt x="12954" y="697104"/>
                  <a:pt x="12954" y="687706"/>
                </a:cubicBezTo>
                <a:close/>
              </a:path>
            </a:pathLst>
          </a:custGeom>
          <a:ln w="25908">
            <a:solidFill>
              <a:srgbClr val="BFBFBF"/>
            </a:solidFill>
          </a:ln>
        </p:spPr>
        <p:txBody>
          <a:bodyPr wrap="square" lIns="0" tIns="0" rIns="0" bIns="0" rtlCol="0">
            <a:noAutofit/>
          </a:bodyPr>
          <a:lstStyle/>
          <a:p>
            <a:endParaRPr/>
          </a:p>
        </p:txBody>
      </p:sp>
      <p:sp>
        <p:nvSpPr>
          <p:cNvPr id="32" name="object 105"/>
          <p:cNvSpPr/>
          <p:nvPr/>
        </p:nvSpPr>
        <p:spPr>
          <a:xfrm>
            <a:off x="2829814" y="3086354"/>
            <a:ext cx="82042" cy="78994"/>
          </a:xfrm>
          <a:custGeom>
            <a:avLst/>
            <a:gdLst/>
            <a:ahLst/>
            <a:cxnLst/>
            <a:rect l="l" t="t" r="r" b="b"/>
            <a:pathLst>
              <a:path w="82042" h="78994">
                <a:moveTo>
                  <a:pt x="31877" y="78994"/>
                </a:moveTo>
                <a:lnTo>
                  <a:pt x="0" y="0"/>
                </a:lnTo>
                <a:lnTo>
                  <a:pt x="21971" y="0"/>
                </a:lnTo>
                <a:lnTo>
                  <a:pt x="36830" y="40386"/>
                </a:lnTo>
                <a:lnTo>
                  <a:pt x="41148" y="53848"/>
                </a:lnTo>
                <a:cubicBezTo>
                  <a:pt x="42291" y="50419"/>
                  <a:pt x="43053" y="48133"/>
                  <a:pt x="43307" y="46990"/>
                </a:cubicBezTo>
                <a:cubicBezTo>
                  <a:pt x="43942" y="44831"/>
                  <a:pt x="44704" y="42545"/>
                  <a:pt x="45466" y="40386"/>
                </a:cubicBezTo>
                <a:lnTo>
                  <a:pt x="60579" y="0"/>
                </a:lnTo>
                <a:lnTo>
                  <a:pt x="82042" y="0"/>
                </a:lnTo>
                <a:lnTo>
                  <a:pt x="50673" y="78994"/>
                </a:lnTo>
                <a:close/>
              </a:path>
            </a:pathLst>
          </a:custGeom>
          <a:solidFill>
            <a:srgbClr val="7F7F7F"/>
          </a:solidFill>
        </p:spPr>
        <p:txBody>
          <a:bodyPr wrap="square" lIns="0" tIns="0" rIns="0" bIns="0" rtlCol="0">
            <a:noAutofit/>
          </a:bodyPr>
          <a:lstStyle/>
          <a:p>
            <a:endParaRPr/>
          </a:p>
        </p:txBody>
      </p:sp>
      <p:sp>
        <p:nvSpPr>
          <p:cNvPr id="33" name="object 106"/>
          <p:cNvSpPr/>
          <p:nvPr/>
        </p:nvSpPr>
        <p:spPr>
          <a:xfrm>
            <a:off x="2923286" y="3055874"/>
            <a:ext cx="176022" cy="109474"/>
          </a:xfrm>
          <a:custGeom>
            <a:avLst/>
            <a:gdLst/>
            <a:ahLst/>
            <a:cxnLst/>
            <a:rect l="l" t="t" r="r" b="b"/>
            <a:pathLst>
              <a:path w="176022" h="109474">
                <a:moveTo>
                  <a:pt x="48006" y="109474"/>
                </a:moveTo>
                <a:lnTo>
                  <a:pt x="27051" y="109474"/>
                </a:lnTo>
                <a:lnTo>
                  <a:pt x="27051" y="30734"/>
                </a:lnTo>
                <a:cubicBezTo>
                  <a:pt x="19431" y="37846"/>
                  <a:pt x="10414" y="43180"/>
                  <a:pt x="0" y="46609"/>
                </a:cubicBezTo>
                <a:lnTo>
                  <a:pt x="0" y="27559"/>
                </a:lnTo>
                <a:cubicBezTo>
                  <a:pt x="5461" y="25781"/>
                  <a:pt x="11430" y="22479"/>
                  <a:pt x="17780" y="17399"/>
                </a:cubicBezTo>
                <a:cubicBezTo>
                  <a:pt x="24257" y="12446"/>
                  <a:pt x="28575" y="6604"/>
                  <a:pt x="30988" y="0"/>
                </a:cubicBezTo>
                <a:lnTo>
                  <a:pt x="48006" y="0"/>
                </a:lnTo>
                <a:close/>
                <a:moveTo>
                  <a:pt x="84328" y="109474"/>
                </a:moveTo>
                <a:lnTo>
                  <a:pt x="84328" y="88646"/>
                </a:lnTo>
                <a:lnTo>
                  <a:pt x="105156" y="88646"/>
                </a:lnTo>
                <a:lnTo>
                  <a:pt x="105156" y="109474"/>
                </a:lnTo>
                <a:close/>
                <a:moveTo>
                  <a:pt x="176022" y="109474"/>
                </a:moveTo>
                <a:lnTo>
                  <a:pt x="155067" y="109474"/>
                </a:lnTo>
                <a:lnTo>
                  <a:pt x="155067" y="30734"/>
                </a:lnTo>
                <a:cubicBezTo>
                  <a:pt x="147447" y="37846"/>
                  <a:pt x="138430" y="43180"/>
                  <a:pt x="128016" y="46609"/>
                </a:cubicBezTo>
                <a:lnTo>
                  <a:pt x="128016" y="27559"/>
                </a:lnTo>
                <a:cubicBezTo>
                  <a:pt x="133477" y="25781"/>
                  <a:pt x="139446" y="22479"/>
                  <a:pt x="145796" y="17399"/>
                </a:cubicBezTo>
                <a:cubicBezTo>
                  <a:pt x="152273" y="12446"/>
                  <a:pt x="156591" y="6604"/>
                  <a:pt x="159004" y="0"/>
                </a:cubicBezTo>
                <a:lnTo>
                  <a:pt x="176022" y="0"/>
                </a:lnTo>
                <a:close/>
              </a:path>
            </a:pathLst>
          </a:custGeom>
          <a:solidFill>
            <a:srgbClr val="7F7F7F"/>
          </a:solidFill>
        </p:spPr>
        <p:txBody>
          <a:bodyPr wrap="square" lIns="0" tIns="0" rIns="0" bIns="0" rtlCol="0">
            <a:noAutofit/>
          </a:bodyPr>
          <a:lstStyle/>
          <a:p>
            <a:endParaRPr/>
          </a:p>
        </p:txBody>
      </p:sp>
      <p:pic>
        <p:nvPicPr>
          <p:cNvPr id="112" name="Image"/>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75204" y="2622803"/>
            <a:ext cx="406908" cy="406908"/>
          </a:xfrm>
          <a:prstGeom prst="rect">
            <a:avLst/>
          </a:prstGeom>
        </p:spPr>
      </p:pic>
      <p:sp>
        <p:nvSpPr>
          <p:cNvPr id="34" name="object 107"/>
          <p:cNvSpPr/>
          <p:nvPr/>
        </p:nvSpPr>
        <p:spPr>
          <a:xfrm>
            <a:off x="3400806" y="2559558"/>
            <a:ext cx="714756" cy="691896"/>
          </a:xfrm>
          <a:custGeom>
            <a:avLst/>
            <a:gdLst/>
            <a:ahLst/>
            <a:cxnLst/>
            <a:rect l="l" t="t" r="r" b="b"/>
            <a:pathLst>
              <a:path w="714756" h="691896">
                <a:moveTo>
                  <a:pt x="0" y="17145"/>
                </a:moveTo>
                <a:cubicBezTo>
                  <a:pt x="0" y="7747"/>
                  <a:pt x="7747" y="0"/>
                  <a:pt x="17145" y="0"/>
                </a:cubicBezTo>
                <a:lnTo>
                  <a:pt x="697611" y="0"/>
                </a:lnTo>
                <a:cubicBezTo>
                  <a:pt x="707009" y="0"/>
                  <a:pt x="714756" y="7747"/>
                  <a:pt x="714756" y="17145"/>
                </a:cubicBezTo>
                <a:lnTo>
                  <a:pt x="714756" y="674751"/>
                </a:lnTo>
                <a:cubicBezTo>
                  <a:pt x="714756" y="684149"/>
                  <a:pt x="707009" y="691896"/>
                  <a:pt x="697611"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35" name="object 108"/>
          <p:cNvSpPr/>
          <p:nvPr/>
        </p:nvSpPr>
        <p:spPr>
          <a:xfrm>
            <a:off x="3387852" y="2546603"/>
            <a:ext cx="740663" cy="717804"/>
          </a:xfrm>
          <a:custGeom>
            <a:avLst/>
            <a:gdLst/>
            <a:ahLst/>
            <a:cxnLst/>
            <a:rect l="l" t="t" r="r" b="b"/>
            <a:pathLst>
              <a:path w="740663" h="717804">
                <a:moveTo>
                  <a:pt x="12954" y="30100"/>
                </a:moveTo>
                <a:cubicBezTo>
                  <a:pt x="12954" y="20702"/>
                  <a:pt x="20701" y="12955"/>
                  <a:pt x="30099" y="12955"/>
                </a:cubicBezTo>
                <a:lnTo>
                  <a:pt x="710565" y="12955"/>
                </a:lnTo>
                <a:cubicBezTo>
                  <a:pt x="719963" y="12955"/>
                  <a:pt x="727710" y="20702"/>
                  <a:pt x="727710" y="30100"/>
                </a:cubicBezTo>
                <a:lnTo>
                  <a:pt x="727710" y="687706"/>
                </a:lnTo>
                <a:cubicBezTo>
                  <a:pt x="727710" y="697104"/>
                  <a:pt x="719963" y="704851"/>
                  <a:pt x="710565" y="704851"/>
                </a:cubicBezTo>
                <a:lnTo>
                  <a:pt x="30099" y="704851"/>
                </a:lnTo>
                <a:cubicBezTo>
                  <a:pt x="20701" y="704851"/>
                  <a:pt x="12954" y="697104"/>
                  <a:pt x="12954" y="687706"/>
                </a:cubicBezTo>
                <a:close/>
              </a:path>
            </a:pathLst>
          </a:custGeom>
          <a:ln w="25908">
            <a:solidFill>
              <a:srgbClr val="BFBFBF"/>
            </a:solidFill>
          </a:ln>
        </p:spPr>
        <p:txBody>
          <a:bodyPr wrap="square" lIns="0" tIns="0" rIns="0" bIns="0" rtlCol="0">
            <a:noAutofit/>
          </a:bodyPr>
          <a:lstStyle/>
          <a:p>
            <a:endParaRPr/>
          </a:p>
        </p:txBody>
      </p:sp>
      <p:sp>
        <p:nvSpPr>
          <p:cNvPr id="36" name="object 109"/>
          <p:cNvSpPr/>
          <p:nvPr/>
        </p:nvSpPr>
        <p:spPr>
          <a:xfrm>
            <a:off x="3553587" y="3055874"/>
            <a:ext cx="402716" cy="111252"/>
          </a:xfrm>
          <a:custGeom>
            <a:avLst/>
            <a:gdLst/>
            <a:ahLst/>
            <a:cxnLst/>
            <a:rect l="l" t="t" r="r" b="b"/>
            <a:pathLst>
              <a:path w="402716" h="111252">
                <a:moveTo>
                  <a:pt x="38989" y="109474"/>
                </a:moveTo>
                <a:lnTo>
                  <a:pt x="0" y="381"/>
                </a:lnTo>
                <a:lnTo>
                  <a:pt x="23876" y="381"/>
                </a:lnTo>
                <a:lnTo>
                  <a:pt x="51434" y="81153"/>
                </a:lnTo>
                <a:lnTo>
                  <a:pt x="78232" y="381"/>
                </a:lnTo>
                <a:lnTo>
                  <a:pt x="101600" y="381"/>
                </a:lnTo>
                <a:lnTo>
                  <a:pt x="62484" y="109474"/>
                </a:lnTo>
                <a:close/>
                <a:moveTo>
                  <a:pt x="162178" y="109474"/>
                </a:moveTo>
                <a:lnTo>
                  <a:pt x="141224" y="109474"/>
                </a:lnTo>
                <a:lnTo>
                  <a:pt x="141224" y="30734"/>
                </a:lnTo>
                <a:cubicBezTo>
                  <a:pt x="133603" y="37846"/>
                  <a:pt x="124587" y="43180"/>
                  <a:pt x="114172" y="46609"/>
                </a:cubicBezTo>
                <a:lnTo>
                  <a:pt x="114172" y="27559"/>
                </a:lnTo>
                <a:cubicBezTo>
                  <a:pt x="119634" y="25781"/>
                  <a:pt x="125603" y="22479"/>
                  <a:pt x="131953" y="17399"/>
                </a:cubicBezTo>
                <a:cubicBezTo>
                  <a:pt x="138430" y="12446"/>
                  <a:pt x="142747" y="6604"/>
                  <a:pt x="145161" y="0"/>
                </a:cubicBezTo>
                <a:lnTo>
                  <a:pt x="162178" y="0"/>
                </a:lnTo>
                <a:close/>
                <a:moveTo>
                  <a:pt x="198501" y="109474"/>
                </a:moveTo>
                <a:lnTo>
                  <a:pt x="198501" y="88646"/>
                </a:lnTo>
                <a:lnTo>
                  <a:pt x="219328" y="88646"/>
                </a:lnTo>
                <a:lnTo>
                  <a:pt x="219328" y="109474"/>
                </a:lnTo>
                <a:close/>
                <a:moveTo>
                  <a:pt x="307213" y="90043"/>
                </a:moveTo>
                <a:lnTo>
                  <a:pt x="307213" y="109474"/>
                </a:lnTo>
                <a:lnTo>
                  <a:pt x="233934" y="109474"/>
                </a:lnTo>
                <a:cubicBezTo>
                  <a:pt x="234822" y="102235"/>
                  <a:pt x="237109" y="95250"/>
                  <a:pt x="241172" y="88646"/>
                </a:cubicBezTo>
                <a:cubicBezTo>
                  <a:pt x="245109" y="82042"/>
                  <a:pt x="252984" y="73406"/>
                  <a:pt x="264668" y="62484"/>
                </a:cubicBezTo>
                <a:cubicBezTo>
                  <a:pt x="274066" y="53721"/>
                  <a:pt x="279781" y="47752"/>
                  <a:pt x="281940" y="44577"/>
                </a:cubicBezTo>
                <a:cubicBezTo>
                  <a:pt x="284861" y="40259"/>
                  <a:pt x="286258" y="36068"/>
                  <a:pt x="286258" y="31877"/>
                </a:cubicBezTo>
                <a:cubicBezTo>
                  <a:pt x="286258" y="27178"/>
                  <a:pt x="284988" y="23622"/>
                  <a:pt x="282575" y="21082"/>
                </a:cubicBezTo>
                <a:cubicBezTo>
                  <a:pt x="280034" y="18542"/>
                  <a:pt x="276606" y="17272"/>
                  <a:pt x="272161" y="17272"/>
                </a:cubicBezTo>
                <a:cubicBezTo>
                  <a:pt x="267843" y="17272"/>
                  <a:pt x="264287" y="18669"/>
                  <a:pt x="261747" y="21209"/>
                </a:cubicBezTo>
                <a:cubicBezTo>
                  <a:pt x="259207" y="23876"/>
                  <a:pt x="257683" y="28321"/>
                  <a:pt x="257302" y="34417"/>
                </a:cubicBezTo>
                <a:lnTo>
                  <a:pt x="236474" y="32258"/>
                </a:lnTo>
                <a:cubicBezTo>
                  <a:pt x="237616" y="20828"/>
                  <a:pt x="241553" y="12573"/>
                  <a:pt x="248158" y="7493"/>
                </a:cubicBezTo>
                <a:cubicBezTo>
                  <a:pt x="254634" y="2540"/>
                  <a:pt x="262890" y="0"/>
                  <a:pt x="272669" y="0"/>
                </a:cubicBezTo>
                <a:cubicBezTo>
                  <a:pt x="283464" y="0"/>
                  <a:pt x="291846" y="2921"/>
                  <a:pt x="298069" y="8636"/>
                </a:cubicBezTo>
                <a:cubicBezTo>
                  <a:pt x="304165" y="14478"/>
                  <a:pt x="307213" y="21717"/>
                  <a:pt x="307213" y="30353"/>
                </a:cubicBezTo>
                <a:cubicBezTo>
                  <a:pt x="307213" y="35306"/>
                  <a:pt x="306451" y="39878"/>
                  <a:pt x="304672" y="44323"/>
                </a:cubicBezTo>
                <a:cubicBezTo>
                  <a:pt x="302895" y="48768"/>
                  <a:pt x="300101" y="53467"/>
                  <a:pt x="296291" y="58293"/>
                </a:cubicBezTo>
                <a:cubicBezTo>
                  <a:pt x="293751" y="61595"/>
                  <a:pt x="289178" y="66167"/>
                  <a:pt x="282575" y="72263"/>
                </a:cubicBezTo>
                <a:cubicBezTo>
                  <a:pt x="275971" y="78232"/>
                  <a:pt x="271780" y="82296"/>
                  <a:pt x="270002" y="84328"/>
                </a:cubicBezTo>
                <a:cubicBezTo>
                  <a:pt x="268224" y="86233"/>
                  <a:pt x="266827" y="88265"/>
                  <a:pt x="265811" y="90043"/>
                </a:cubicBezTo>
                <a:close/>
                <a:moveTo>
                  <a:pt x="325628" y="109474"/>
                </a:moveTo>
                <a:lnTo>
                  <a:pt x="325628" y="381"/>
                </a:lnTo>
                <a:lnTo>
                  <a:pt x="346456" y="381"/>
                </a:lnTo>
                <a:lnTo>
                  <a:pt x="346456" y="39751"/>
                </a:lnTo>
                <a:cubicBezTo>
                  <a:pt x="352933" y="32385"/>
                  <a:pt x="360553" y="28702"/>
                  <a:pt x="369443" y="28702"/>
                </a:cubicBezTo>
                <a:cubicBezTo>
                  <a:pt x="378968" y="28702"/>
                  <a:pt x="386969" y="32131"/>
                  <a:pt x="393319" y="39116"/>
                </a:cubicBezTo>
                <a:cubicBezTo>
                  <a:pt x="399541" y="46101"/>
                  <a:pt x="402716" y="56134"/>
                  <a:pt x="402716" y="69215"/>
                </a:cubicBezTo>
                <a:cubicBezTo>
                  <a:pt x="402716" y="82677"/>
                  <a:pt x="399541" y="93091"/>
                  <a:pt x="393065" y="100330"/>
                </a:cubicBezTo>
                <a:cubicBezTo>
                  <a:pt x="386715" y="107696"/>
                  <a:pt x="378841" y="111252"/>
                  <a:pt x="369697" y="111252"/>
                </a:cubicBezTo>
                <a:cubicBezTo>
                  <a:pt x="365125" y="111252"/>
                  <a:pt x="360680" y="110236"/>
                  <a:pt x="356362" y="107950"/>
                </a:cubicBezTo>
                <a:cubicBezTo>
                  <a:pt x="351916" y="105664"/>
                  <a:pt x="348107" y="102362"/>
                  <a:pt x="344932" y="97917"/>
                </a:cubicBezTo>
                <a:lnTo>
                  <a:pt x="344932" y="109474"/>
                </a:lnTo>
                <a:close/>
                <a:moveTo>
                  <a:pt x="346328" y="68326"/>
                </a:moveTo>
                <a:cubicBezTo>
                  <a:pt x="346328" y="76454"/>
                  <a:pt x="347599" y="82550"/>
                  <a:pt x="350139" y="86487"/>
                </a:cubicBezTo>
                <a:cubicBezTo>
                  <a:pt x="353822" y="91948"/>
                  <a:pt x="358647" y="94742"/>
                  <a:pt x="364616" y="94742"/>
                </a:cubicBezTo>
                <a:cubicBezTo>
                  <a:pt x="369189" y="94742"/>
                  <a:pt x="373126" y="92837"/>
                  <a:pt x="376428" y="88900"/>
                </a:cubicBezTo>
                <a:cubicBezTo>
                  <a:pt x="379730" y="84963"/>
                  <a:pt x="381253" y="78740"/>
                  <a:pt x="381253" y="70231"/>
                </a:cubicBezTo>
                <a:cubicBezTo>
                  <a:pt x="381253" y="61214"/>
                  <a:pt x="379730" y="54737"/>
                  <a:pt x="376428" y="50673"/>
                </a:cubicBezTo>
                <a:cubicBezTo>
                  <a:pt x="373126" y="46736"/>
                  <a:pt x="368934" y="44704"/>
                  <a:pt x="363855" y="44704"/>
                </a:cubicBezTo>
                <a:cubicBezTo>
                  <a:pt x="358775" y="44704"/>
                  <a:pt x="354584" y="46609"/>
                  <a:pt x="351282" y="50546"/>
                </a:cubicBezTo>
                <a:cubicBezTo>
                  <a:pt x="347980" y="54483"/>
                  <a:pt x="346328" y="60325"/>
                  <a:pt x="346328" y="68326"/>
                </a:cubicBezTo>
                <a:close/>
              </a:path>
            </a:pathLst>
          </a:custGeom>
          <a:solidFill>
            <a:srgbClr val="7F7F7F"/>
          </a:solidFill>
        </p:spPr>
        <p:txBody>
          <a:bodyPr wrap="square" lIns="0" tIns="0" rIns="0" bIns="0" rtlCol="0">
            <a:noAutofit/>
          </a:bodyPr>
          <a:lstStyle/>
          <a:p>
            <a:endParaRPr/>
          </a:p>
        </p:txBody>
      </p:sp>
      <p:sp>
        <p:nvSpPr>
          <p:cNvPr id="37" name="object 110"/>
          <p:cNvSpPr/>
          <p:nvPr/>
        </p:nvSpPr>
        <p:spPr>
          <a:xfrm>
            <a:off x="1838706" y="2559558"/>
            <a:ext cx="714756" cy="691896"/>
          </a:xfrm>
          <a:custGeom>
            <a:avLst/>
            <a:gdLst/>
            <a:ahLst/>
            <a:cxnLst/>
            <a:rect l="l" t="t" r="r" b="b"/>
            <a:pathLst>
              <a:path w="714756" h="691896">
                <a:moveTo>
                  <a:pt x="0" y="17145"/>
                </a:moveTo>
                <a:cubicBezTo>
                  <a:pt x="0" y="7747"/>
                  <a:pt x="7747" y="0"/>
                  <a:pt x="17145" y="0"/>
                </a:cubicBezTo>
                <a:lnTo>
                  <a:pt x="697611" y="0"/>
                </a:lnTo>
                <a:cubicBezTo>
                  <a:pt x="707009" y="0"/>
                  <a:pt x="714756" y="7747"/>
                  <a:pt x="714756" y="17145"/>
                </a:cubicBezTo>
                <a:lnTo>
                  <a:pt x="714756" y="674751"/>
                </a:lnTo>
                <a:cubicBezTo>
                  <a:pt x="714756" y="684149"/>
                  <a:pt x="707009" y="691896"/>
                  <a:pt x="697611" y="691896"/>
                </a:cubicBezTo>
                <a:lnTo>
                  <a:pt x="17145" y="691896"/>
                </a:lnTo>
                <a:cubicBezTo>
                  <a:pt x="7747" y="691896"/>
                  <a:pt x="0" y="684149"/>
                  <a:pt x="0" y="674751"/>
                </a:cubicBezTo>
                <a:close/>
              </a:path>
            </a:pathLst>
          </a:custGeom>
          <a:solidFill>
            <a:srgbClr val="FFFFFF"/>
          </a:solidFill>
        </p:spPr>
        <p:txBody>
          <a:bodyPr wrap="square" lIns="0" tIns="0" rIns="0" bIns="0" rtlCol="0">
            <a:noAutofit/>
          </a:bodyPr>
          <a:lstStyle/>
          <a:p>
            <a:endParaRPr/>
          </a:p>
        </p:txBody>
      </p:sp>
      <p:sp>
        <p:nvSpPr>
          <p:cNvPr id="38" name="object 111"/>
          <p:cNvSpPr/>
          <p:nvPr/>
        </p:nvSpPr>
        <p:spPr>
          <a:xfrm>
            <a:off x="1825751" y="2546603"/>
            <a:ext cx="740664" cy="717804"/>
          </a:xfrm>
          <a:custGeom>
            <a:avLst/>
            <a:gdLst/>
            <a:ahLst/>
            <a:cxnLst/>
            <a:rect l="l" t="t" r="r" b="b"/>
            <a:pathLst>
              <a:path w="740664" h="717804">
                <a:moveTo>
                  <a:pt x="12955" y="30100"/>
                </a:moveTo>
                <a:cubicBezTo>
                  <a:pt x="12955" y="20702"/>
                  <a:pt x="20702" y="12955"/>
                  <a:pt x="30100" y="12955"/>
                </a:cubicBezTo>
                <a:lnTo>
                  <a:pt x="710566" y="12955"/>
                </a:lnTo>
                <a:cubicBezTo>
                  <a:pt x="719964" y="12955"/>
                  <a:pt x="727711" y="20702"/>
                  <a:pt x="727711" y="30100"/>
                </a:cubicBezTo>
                <a:lnTo>
                  <a:pt x="727711" y="687706"/>
                </a:lnTo>
                <a:cubicBezTo>
                  <a:pt x="727711" y="697104"/>
                  <a:pt x="719964" y="704851"/>
                  <a:pt x="710566" y="704851"/>
                </a:cubicBezTo>
                <a:lnTo>
                  <a:pt x="30100" y="704851"/>
                </a:lnTo>
                <a:cubicBezTo>
                  <a:pt x="20702" y="704851"/>
                  <a:pt x="12955" y="697104"/>
                  <a:pt x="12955" y="687706"/>
                </a:cubicBezTo>
                <a:close/>
              </a:path>
            </a:pathLst>
          </a:custGeom>
          <a:ln w="25908">
            <a:solidFill>
              <a:srgbClr val="BFBFBF"/>
            </a:solidFill>
          </a:ln>
        </p:spPr>
        <p:txBody>
          <a:bodyPr wrap="square" lIns="0" tIns="0" rIns="0" bIns="0" rtlCol="0">
            <a:noAutofit/>
          </a:bodyPr>
          <a:lstStyle/>
          <a:p>
            <a:endParaRPr/>
          </a:p>
        </p:txBody>
      </p:sp>
      <p:sp>
        <p:nvSpPr>
          <p:cNvPr id="39" name="object 112"/>
          <p:cNvSpPr/>
          <p:nvPr/>
        </p:nvSpPr>
        <p:spPr>
          <a:xfrm>
            <a:off x="2037207" y="3055874"/>
            <a:ext cx="307467" cy="111379"/>
          </a:xfrm>
          <a:custGeom>
            <a:avLst/>
            <a:gdLst/>
            <a:ahLst/>
            <a:cxnLst/>
            <a:rect l="l" t="t" r="r" b="b"/>
            <a:pathLst>
              <a:path w="307467" h="111379">
                <a:moveTo>
                  <a:pt x="38989" y="109474"/>
                </a:moveTo>
                <a:lnTo>
                  <a:pt x="0" y="381"/>
                </a:lnTo>
                <a:lnTo>
                  <a:pt x="23875" y="381"/>
                </a:lnTo>
                <a:lnTo>
                  <a:pt x="51562" y="81153"/>
                </a:lnTo>
                <a:lnTo>
                  <a:pt x="78232" y="381"/>
                </a:lnTo>
                <a:lnTo>
                  <a:pt x="101600" y="381"/>
                </a:lnTo>
                <a:lnTo>
                  <a:pt x="62484" y="109474"/>
                </a:lnTo>
                <a:close/>
                <a:moveTo>
                  <a:pt x="162179" y="109474"/>
                </a:moveTo>
                <a:lnTo>
                  <a:pt x="141224" y="109474"/>
                </a:lnTo>
                <a:lnTo>
                  <a:pt x="141224" y="30734"/>
                </a:lnTo>
                <a:cubicBezTo>
                  <a:pt x="133604" y="37846"/>
                  <a:pt x="124587" y="43180"/>
                  <a:pt x="114300" y="46609"/>
                </a:cubicBezTo>
                <a:lnTo>
                  <a:pt x="114300" y="27559"/>
                </a:lnTo>
                <a:cubicBezTo>
                  <a:pt x="119761" y="25781"/>
                  <a:pt x="125603" y="22479"/>
                  <a:pt x="132080" y="17399"/>
                </a:cubicBezTo>
                <a:cubicBezTo>
                  <a:pt x="138430" y="12446"/>
                  <a:pt x="142875" y="6604"/>
                  <a:pt x="145161" y="0"/>
                </a:cubicBezTo>
                <a:lnTo>
                  <a:pt x="162179" y="0"/>
                </a:lnTo>
                <a:close/>
                <a:moveTo>
                  <a:pt x="198501" y="109474"/>
                </a:moveTo>
                <a:lnTo>
                  <a:pt x="198501" y="88646"/>
                </a:lnTo>
                <a:lnTo>
                  <a:pt x="219329" y="88646"/>
                </a:lnTo>
                <a:lnTo>
                  <a:pt x="219329" y="109474"/>
                </a:lnTo>
                <a:close/>
                <a:moveTo>
                  <a:pt x="272034" y="0"/>
                </a:moveTo>
                <a:cubicBezTo>
                  <a:pt x="282575" y="0"/>
                  <a:pt x="290830" y="3810"/>
                  <a:pt x="296799" y="11303"/>
                </a:cubicBezTo>
                <a:cubicBezTo>
                  <a:pt x="303911" y="20193"/>
                  <a:pt x="307467" y="35052"/>
                  <a:pt x="307467" y="55753"/>
                </a:cubicBezTo>
                <a:cubicBezTo>
                  <a:pt x="307467" y="76327"/>
                  <a:pt x="303911" y="91186"/>
                  <a:pt x="296799" y="100203"/>
                </a:cubicBezTo>
                <a:cubicBezTo>
                  <a:pt x="290830" y="107696"/>
                  <a:pt x="282575" y="111379"/>
                  <a:pt x="272034" y="111379"/>
                </a:cubicBezTo>
                <a:cubicBezTo>
                  <a:pt x="261366" y="111379"/>
                  <a:pt x="252857" y="107315"/>
                  <a:pt x="246380" y="99187"/>
                </a:cubicBezTo>
                <a:cubicBezTo>
                  <a:pt x="239903" y="90932"/>
                  <a:pt x="236601" y="76454"/>
                  <a:pt x="236601" y="55499"/>
                </a:cubicBezTo>
                <a:cubicBezTo>
                  <a:pt x="236601" y="34925"/>
                  <a:pt x="240157" y="20193"/>
                  <a:pt x="247269" y="11176"/>
                </a:cubicBezTo>
                <a:cubicBezTo>
                  <a:pt x="253238" y="3683"/>
                  <a:pt x="261493" y="0"/>
                  <a:pt x="272034" y="0"/>
                </a:cubicBezTo>
                <a:close/>
                <a:moveTo>
                  <a:pt x="272034" y="17272"/>
                </a:moveTo>
                <a:cubicBezTo>
                  <a:pt x="269494" y="17272"/>
                  <a:pt x="267208" y="18161"/>
                  <a:pt x="265303" y="19685"/>
                </a:cubicBezTo>
                <a:cubicBezTo>
                  <a:pt x="263271" y="21336"/>
                  <a:pt x="261747" y="24257"/>
                  <a:pt x="260604" y="28448"/>
                </a:cubicBezTo>
                <a:cubicBezTo>
                  <a:pt x="259207" y="33782"/>
                  <a:pt x="258445" y="42926"/>
                  <a:pt x="258445" y="55753"/>
                </a:cubicBezTo>
                <a:cubicBezTo>
                  <a:pt x="258445" y="68580"/>
                  <a:pt x="259080" y="77343"/>
                  <a:pt x="260477" y="82042"/>
                </a:cubicBezTo>
                <a:cubicBezTo>
                  <a:pt x="261747" y="86868"/>
                  <a:pt x="263398" y="90043"/>
                  <a:pt x="265303" y="91694"/>
                </a:cubicBezTo>
                <a:cubicBezTo>
                  <a:pt x="267208" y="93218"/>
                  <a:pt x="269494" y="94107"/>
                  <a:pt x="272034" y="94107"/>
                </a:cubicBezTo>
                <a:cubicBezTo>
                  <a:pt x="274574" y="94107"/>
                  <a:pt x="276860" y="93218"/>
                  <a:pt x="278765" y="91567"/>
                </a:cubicBezTo>
                <a:cubicBezTo>
                  <a:pt x="280797" y="90043"/>
                  <a:pt x="282321" y="87122"/>
                  <a:pt x="283464" y="82931"/>
                </a:cubicBezTo>
                <a:cubicBezTo>
                  <a:pt x="284861" y="77597"/>
                  <a:pt x="285623" y="68580"/>
                  <a:pt x="285623" y="55753"/>
                </a:cubicBezTo>
                <a:cubicBezTo>
                  <a:pt x="285623" y="42926"/>
                  <a:pt x="284988" y="34163"/>
                  <a:pt x="283591" y="29337"/>
                </a:cubicBezTo>
                <a:cubicBezTo>
                  <a:pt x="282321" y="24511"/>
                  <a:pt x="280670" y="21336"/>
                  <a:pt x="278765" y="19685"/>
                </a:cubicBezTo>
                <a:cubicBezTo>
                  <a:pt x="276860" y="18161"/>
                  <a:pt x="274574" y="17272"/>
                  <a:pt x="272034" y="17272"/>
                </a:cubicBezTo>
                <a:close/>
              </a:path>
            </a:pathLst>
          </a:custGeom>
          <a:solidFill>
            <a:srgbClr val="7F7F7F"/>
          </a:solidFill>
        </p:spPr>
        <p:txBody>
          <a:bodyPr wrap="square" lIns="0" tIns="0" rIns="0" bIns="0" rtlCol="0">
            <a:noAutofit/>
          </a:bodyPr>
          <a:lstStyle/>
          <a:p>
            <a:endParaRPr/>
          </a:p>
        </p:txBody>
      </p:sp>
      <p:pic>
        <p:nvPicPr>
          <p:cNvPr id="113" name="Image"/>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561588" y="2622803"/>
            <a:ext cx="413004" cy="413004"/>
          </a:xfrm>
          <a:prstGeom prst="rect">
            <a:avLst/>
          </a:prstGeom>
        </p:spPr>
      </p:pic>
      <p:pic>
        <p:nvPicPr>
          <p:cNvPr id="114" name="Image"/>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994916" y="2616708"/>
            <a:ext cx="406908" cy="406908"/>
          </a:xfrm>
          <a:prstGeom prst="rect">
            <a:avLst/>
          </a:prstGeom>
        </p:spPr>
      </p:pic>
      <p:pic>
        <p:nvPicPr>
          <p:cNvPr id="115" name="Image"/>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567684" y="2622803"/>
            <a:ext cx="414527" cy="4130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29311"/>
            <a:ext cx="4521746" cy="429133"/>
          </a:xfrm>
          <a:prstGeom prst="rect">
            <a:avLst/>
          </a:prstGeom>
        </p:spPr>
      </p:pic>
      <p:sp>
        <p:nvSpPr>
          <p:cNvPr id="113" name="object 113"/>
          <p:cNvSpPr/>
          <p:nvPr/>
        </p:nvSpPr>
        <p:spPr>
          <a:xfrm>
            <a:off x="2284476" y="1784603"/>
            <a:ext cx="4678680" cy="2775204"/>
          </a:xfrm>
          <a:custGeom>
            <a:avLst/>
            <a:gdLst/>
            <a:ahLst/>
            <a:cxnLst/>
            <a:rect l="l" t="t" r="r" b="b"/>
            <a:pathLst>
              <a:path w="4678680" h="2775204">
                <a:moveTo>
                  <a:pt x="19050" y="287783"/>
                </a:moveTo>
                <a:cubicBezTo>
                  <a:pt x="19050" y="139320"/>
                  <a:pt x="139319" y="19050"/>
                  <a:pt x="287782" y="19050"/>
                </a:cubicBezTo>
                <a:lnTo>
                  <a:pt x="4390898" y="19050"/>
                </a:lnTo>
                <a:cubicBezTo>
                  <a:pt x="4539361" y="19050"/>
                  <a:pt x="4659630" y="139320"/>
                  <a:pt x="4659630" y="287783"/>
                </a:cubicBezTo>
                <a:lnTo>
                  <a:pt x="4659630" y="2487423"/>
                </a:lnTo>
                <a:cubicBezTo>
                  <a:pt x="4659630" y="2635835"/>
                  <a:pt x="4539361" y="2756155"/>
                  <a:pt x="4390898" y="2756155"/>
                </a:cubicBezTo>
                <a:lnTo>
                  <a:pt x="287782" y="2756155"/>
                </a:lnTo>
                <a:cubicBezTo>
                  <a:pt x="139319" y="2756155"/>
                  <a:pt x="19050" y="2635835"/>
                  <a:pt x="19050" y="2487423"/>
                </a:cubicBezTo>
                <a:close/>
              </a:path>
            </a:pathLst>
          </a:custGeom>
          <a:ln w="38100">
            <a:solidFill>
              <a:srgbClr val="F7C880"/>
            </a:solidFill>
          </a:ln>
        </p:spPr>
        <p:txBody>
          <a:bodyPr wrap="square" lIns="0" tIns="0" rIns="0" bIns="0" rtlCol="0">
            <a:noAutofit/>
          </a:bodyPr>
          <a:lstStyle/>
          <a:p>
            <a:endParaRPr>
              <a:solidFill>
                <a:schemeClr val="bg1"/>
              </a:solidFill>
            </a:endParaRPr>
          </a:p>
        </p:txBody>
      </p:sp>
      <p:pic>
        <p:nvPicPr>
          <p:cNvPr id="11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092" y="1778508"/>
            <a:ext cx="339852" cy="2772156"/>
          </a:xfrm>
          <a:prstGeom prst="rect">
            <a:avLst/>
          </a:prstGeom>
        </p:spPr>
      </p:pic>
      <p:pic>
        <p:nvPicPr>
          <p:cNvPr id="11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520" y="1773936"/>
            <a:ext cx="348996" cy="2781299"/>
          </a:xfrm>
          <a:prstGeom prst="rect">
            <a:avLst/>
          </a:prstGeom>
        </p:spPr>
      </p:pic>
      <p:pic>
        <p:nvPicPr>
          <p:cNvPr id="120"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240" y="2365248"/>
            <a:ext cx="284988" cy="1597152"/>
          </a:xfrm>
          <a:prstGeom prst="rect">
            <a:avLst/>
          </a:prstGeom>
        </p:spPr>
      </p:pic>
      <p:pic>
        <p:nvPicPr>
          <p:cNvPr id="12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6673" y="2399919"/>
            <a:ext cx="214630" cy="1527721"/>
          </a:xfrm>
          <a:prstGeom prst="rect">
            <a:avLst/>
          </a:prstGeom>
        </p:spPr>
      </p:pic>
      <p:pic>
        <p:nvPicPr>
          <p:cNvPr id="122"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529" y="2390775"/>
            <a:ext cx="232918" cy="1546009"/>
          </a:xfrm>
          <a:prstGeom prst="rect">
            <a:avLst/>
          </a:prstGeom>
        </p:spPr>
      </p:pic>
      <p:pic>
        <p:nvPicPr>
          <p:cNvPr id="123"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1656" y="1778508"/>
            <a:ext cx="97536" cy="2784348"/>
          </a:xfrm>
          <a:prstGeom prst="rect">
            <a:avLst/>
          </a:prstGeom>
        </p:spPr>
      </p:pic>
      <p:pic>
        <p:nvPicPr>
          <p:cNvPr id="124"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5228" y="2199132"/>
            <a:ext cx="428244" cy="428244"/>
          </a:xfrm>
          <a:prstGeom prst="rect">
            <a:avLst/>
          </a:prstGeom>
        </p:spPr>
      </p:pic>
      <p:sp>
        <p:nvSpPr>
          <p:cNvPr id="114" name="object 114"/>
          <p:cNvSpPr/>
          <p:nvPr/>
        </p:nvSpPr>
        <p:spPr>
          <a:xfrm>
            <a:off x="5928360" y="1921764"/>
            <a:ext cx="650747" cy="202692"/>
          </a:xfrm>
          <a:custGeom>
            <a:avLst/>
            <a:gdLst/>
            <a:ahLst/>
            <a:cxnLst/>
            <a:rect l="l" t="t" r="r" b="b"/>
            <a:pathLst>
              <a:path w="650747" h="202692">
                <a:moveTo>
                  <a:pt x="33782" y="0"/>
                </a:moveTo>
                <a:lnTo>
                  <a:pt x="616966" y="0"/>
                </a:lnTo>
                <a:cubicBezTo>
                  <a:pt x="635634" y="0"/>
                  <a:pt x="650747" y="15113"/>
                  <a:pt x="650747" y="33782"/>
                </a:cubicBezTo>
                <a:lnTo>
                  <a:pt x="650747" y="202692"/>
                </a:lnTo>
                <a:lnTo>
                  <a:pt x="0" y="202692"/>
                </a:lnTo>
                <a:lnTo>
                  <a:pt x="0" y="33782"/>
                </a:lnTo>
                <a:cubicBezTo>
                  <a:pt x="0" y="15113"/>
                  <a:pt x="15113" y="0"/>
                  <a:pt x="33782"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2" name="text 1"/>
          <p:cNvSpPr txBox="1"/>
          <p:nvPr/>
        </p:nvSpPr>
        <p:spPr>
          <a:xfrm>
            <a:off x="6096000" y="1953333"/>
            <a:ext cx="327013"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Alert</a:t>
            </a:r>
            <a:endParaRPr sz="1100">
              <a:solidFill>
                <a:schemeClr val="bg1"/>
              </a:solidFill>
              <a:latin typeface="Arial"/>
              <a:cs typeface="Arial"/>
            </a:endParaRPr>
          </a:p>
        </p:txBody>
      </p:sp>
      <p:sp>
        <p:nvSpPr>
          <p:cNvPr id="115" name="object 115"/>
          <p:cNvSpPr/>
          <p:nvPr/>
        </p:nvSpPr>
        <p:spPr>
          <a:xfrm>
            <a:off x="5923788" y="2138172"/>
            <a:ext cx="659891" cy="566928"/>
          </a:xfrm>
          <a:custGeom>
            <a:avLst/>
            <a:gdLst/>
            <a:ahLst/>
            <a:cxnLst/>
            <a:rect l="l" t="t" r="r" b="b"/>
            <a:pathLst>
              <a:path w="659891" h="566928">
                <a:moveTo>
                  <a:pt x="4572" y="4572"/>
                </a:moveTo>
                <a:lnTo>
                  <a:pt x="4572" y="562356"/>
                </a:lnTo>
                <a:lnTo>
                  <a:pt x="655319" y="562356"/>
                </a:lnTo>
                <a:lnTo>
                  <a:pt x="655319"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sp>
        <p:nvSpPr>
          <p:cNvPr id="3" name="object 116"/>
          <p:cNvSpPr/>
          <p:nvPr/>
        </p:nvSpPr>
        <p:spPr>
          <a:xfrm>
            <a:off x="3102864" y="2244852"/>
            <a:ext cx="2708148" cy="2237232"/>
          </a:xfrm>
          <a:custGeom>
            <a:avLst/>
            <a:gdLst/>
            <a:ahLst/>
            <a:cxnLst/>
            <a:rect l="l" t="t" r="r" b="b"/>
            <a:pathLst>
              <a:path w="2708148" h="2237232">
                <a:moveTo>
                  <a:pt x="3048" y="222123"/>
                </a:moveTo>
                <a:cubicBezTo>
                  <a:pt x="3048" y="101092"/>
                  <a:pt x="101092" y="3048"/>
                  <a:pt x="222123" y="3048"/>
                </a:cubicBezTo>
                <a:lnTo>
                  <a:pt x="2486025" y="3048"/>
                </a:lnTo>
                <a:cubicBezTo>
                  <a:pt x="2607056" y="3048"/>
                  <a:pt x="2705100" y="101092"/>
                  <a:pt x="2705100" y="222123"/>
                </a:cubicBezTo>
                <a:lnTo>
                  <a:pt x="2705100" y="2015134"/>
                </a:lnTo>
                <a:cubicBezTo>
                  <a:pt x="2705100" y="2136114"/>
                  <a:pt x="2607056" y="2234184"/>
                  <a:pt x="2486025" y="2234184"/>
                </a:cubicBezTo>
                <a:lnTo>
                  <a:pt x="222123" y="2234184"/>
                </a:lnTo>
                <a:cubicBezTo>
                  <a:pt x="101092" y="2234184"/>
                  <a:pt x="3048" y="2136114"/>
                  <a:pt x="3048" y="2015134"/>
                </a:cubicBezTo>
                <a:close/>
              </a:path>
            </a:pathLst>
          </a:custGeom>
          <a:ln w="6096">
            <a:solidFill>
              <a:srgbClr val="000000"/>
            </a:solidFill>
          </a:ln>
        </p:spPr>
        <p:txBody>
          <a:bodyPr wrap="square" lIns="0" tIns="0" rIns="0" bIns="0" rtlCol="0">
            <a:noAutofit/>
          </a:bodyPr>
          <a:lstStyle/>
          <a:p>
            <a:endParaRPr>
              <a:solidFill>
                <a:schemeClr val="bg1"/>
              </a:solidFill>
            </a:endParaRPr>
          </a:p>
        </p:txBody>
      </p:sp>
      <p:sp>
        <p:nvSpPr>
          <p:cNvPr id="4" name="object 117"/>
          <p:cNvSpPr/>
          <p:nvPr/>
        </p:nvSpPr>
        <p:spPr>
          <a:xfrm>
            <a:off x="5935980" y="2769108"/>
            <a:ext cx="650748" cy="227076"/>
          </a:xfrm>
          <a:custGeom>
            <a:avLst/>
            <a:gdLst/>
            <a:ahLst/>
            <a:cxnLst/>
            <a:rect l="l" t="t" r="r" b="b"/>
            <a:pathLst>
              <a:path w="650748" h="227076">
                <a:moveTo>
                  <a:pt x="37846" y="0"/>
                </a:moveTo>
                <a:lnTo>
                  <a:pt x="612901" y="0"/>
                </a:lnTo>
                <a:cubicBezTo>
                  <a:pt x="633857" y="0"/>
                  <a:pt x="650748" y="16891"/>
                  <a:pt x="650748" y="37846"/>
                </a:cubicBezTo>
                <a:lnTo>
                  <a:pt x="650748"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5" name="text 1"/>
          <p:cNvSpPr txBox="1"/>
          <p:nvPr/>
        </p:nvSpPr>
        <p:spPr>
          <a:xfrm>
            <a:off x="6134989" y="2792168"/>
            <a:ext cx="263534"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Log</a:t>
            </a:r>
            <a:endParaRPr sz="1100">
              <a:solidFill>
                <a:schemeClr val="bg1"/>
              </a:solidFill>
              <a:latin typeface="Arial"/>
              <a:cs typeface="Arial"/>
            </a:endParaRPr>
          </a:p>
        </p:txBody>
      </p:sp>
      <p:sp>
        <p:nvSpPr>
          <p:cNvPr id="6" name="object 118"/>
          <p:cNvSpPr/>
          <p:nvPr/>
        </p:nvSpPr>
        <p:spPr>
          <a:xfrm>
            <a:off x="5932932" y="3009900"/>
            <a:ext cx="658368" cy="566928"/>
          </a:xfrm>
          <a:custGeom>
            <a:avLst/>
            <a:gdLst/>
            <a:ahLst/>
            <a:cxnLst/>
            <a:rect l="l" t="t" r="r" b="b"/>
            <a:pathLst>
              <a:path w="658368" h="566928">
                <a:moveTo>
                  <a:pt x="4572" y="4572"/>
                </a:moveTo>
                <a:lnTo>
                  <a:pt x="4572" y="562356"/>
                </a:lnTo>
                <a:lnTo>
                  <a:pt x="653796" y="562356"/>
                </a:lnTo>
                <a:lnTo>
                  <a:pt x="653796"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pic>
        <p:nvPicPr>
          <p:cNvPr id="125"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7900" y="3119628"/>
            <a:ext cx="376428" cy="376428"/>
          </a:xfrm>
          <a:prstGeom prst="rect">
            <a:avLst/>
          </a:prstGeom>
        </p:spPr>
      </p:pic>
      <p:sp>
        <p:nvSpPr>
          <p:cNvPr id="7" name="object 119"/>
          <p:cNvSpPr/>
          <p:nvPr/>
        </p:nvSpPr>
        <p:spPr>
          <a:xfrm>
            <a:off x="5928360" y="3640836"/>
            <a:ext cx="650747" cy="227076"/>
          </a:xfrm>
          <a:custGeom>
            <a:avLst/>
            <a:gdLst/>
            <a:ahLst/>
            <a:cxnLst/>
            <a:rect l="l" t="t" r="r" b="b"/>
            <a:pathLst>
              <a:path w="650747" h="227076">
                <a:moveTo>
                  <a:pt x="37846" y="0"/>
                </a:moveTo>
                <a:lnTo>
                  <a:pt x="612902" y="0"/>
                </a:lnTo>
                <a:cubicBezTo>
                  <a:pt x="633857" y="0"/>
                  <a:pt x="650747" y="16891"/>
                  <a:pt x="650747" y="37846"/>
                </a:cubicBezTo>
                <a:lnTo>
                  <a:pt x="650747"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8" name="text 1"/>
          <p:cNvSpPr txBox="1"/>
          <p:nvPr/>
        </p:nvSpPr>
        <p:spPr>
          <a:xfrm>
            <a:off x="6109716" y="3664150"/>
            <a:ext cx="293991"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Mon</a:t>
            </a:r>
            <a:endParaRPr sz="1100">
              <a:solidFill>
                <a:schemeClr val="bg1"/>
              </a:solidFill>
              <a:latin typeface="Arial"/>
              <a:cs typeface="Arial"/>
            </a:endParaRPr>
          </a:p>
        </p:txBody>
      </p:sp>
      <p:sp>
        <p:nvSpPr>
          <p:cNvPr id="9" name="object 120"/>
          <p:cNvSpPr/>
          <p:nvPr/>
        </p:nvSpPr>
        <p:spPr>
          <a:xfrm>
            <a:off x="5923788" y="3881628"/>
            <a:ext cx="659891" cy="568452"/>
          </a:xfrm>
          <a:custGeom>
            <a:avLst/>
            <a:gdLst/>
            <a:ahLst/>
            <a:cxnLst/>
            <a:rect l="l" t="t" r="r" b="b"/>
            <a:pathLst>
              <a:path w="659891" h="568452">
                <a:moveTo>
                  <a:pt x="4572" y="4572"/>
                </a:moveTo>
                <a:lnTo>
                  <a:pt x="4572" y="563880"/>
                </a:lnTo>
                <a:lnTo>
                  <a:pt x="655319" y="563880"/>
                </a:lnTo>
                <a:lnTo>
                  <a:pt x="655319"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pic>
        <p:nvPicPr>
          <p:cNvPr id="126"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5228" y="3974592"/>
            <a:ext cx="394716" cy="394716"/>
          </a:xfrm>
          <a:prstGeom prst="rect">
            <a:avLst/>
          </a:prstGeom>
        </p:spPr>
      </p:pic>
      <p:sp>
        <p:nvSpPr>
          <p:cNvPr id="10" name="object 121"/>
          <p:cNvSpPr/>
          <p:nvPr/>
        </p:nvSpPr>
        <p:spPr>
          <a:xfrm>
            <a:off x="3639312" y="3474720"/>
            <a:ext cx="726948" cy="830580"/>
          </a:xfrm>
          <a:custGeom>
            <a:avLst/>
            <a:gdLst/>
            <a:ahLst/>
            <a:cxnLst/>
            <a:rect l="l" t="t" r="r" b="b"/>
            <a:pathLst>
              <a:path w="726948" h="830580">
                <a:moveTo>
                  <a:pt x="9906" y="79375"/>
                </a:moveTo>
                <a:cubicBezTo>
                  <a:pt x="9906" y="41021"/>
                  <a:pt x="41021" y="9906"/>
                  <a:pt x="79375" y="9906"/>
                </a:cubicBezTo>
                <a:lnTo>
                  <a:pt x="647573" y="9906"/>
                </a:lnTo>
                <a:cubicBezTo>
                  <a:pt x="685927" y="9906"/>
                  <a:pt x="717042" y="41021"/>
                  <a:pt x="717042" y="79375"/>
                </a:cubicBezTo>
                <a:lnTo>
                  <a:pt x="717042" y="751243"/>
                </a:lnTo>
                <a:cubicBezTo>
                  <a:pt x="717042" y="789584"/>
                  <a:pt x="685927" y="820674"/>
                  <a:pt x="647573" y="820674"/>
                </a:cubicBezTo>
                <a:lnTo>
                  <a:pt x="79375" y="820674"/>
                </a:lnTo>
                <a:cubicBezTo>
                  <a:pt x="41021" y="820674"/>
                  <a:pt x="9906" y="789584"/>
                  <a:pt x="9906" y="751243"/>
                </a:cubicBezTo>
                <a:close/>
              </a:path>
            </a:pathLst>
          </a:custGeom>
          <a:ln w="19812">
            <a:solidFill>
              <a:srgbClr val="F7971F"/>
            </a:solidFill>
          </a:ln>
        </p:spPr>
        <p:txBody>
          <a:bodyPr wrap="square" lIns="0" tIns="0" rIns="0" bIns="0" rtlCol="0">
            <a:noAutofit/>
          </a:bodyPr>
          <a:lstStyle/>
          <a:p>
            <a:endParaRPr>
              <a:solidFill>
                <a:schemeClr val="bg1"/>
              </a:solidFill>
            </a:endParaRPr>
          </a:p>
        </p:txBody>
      </p:sp>
      <p:sp>
        <p:nvSpPr>
          <p:cNvPr id="11" name="object 122"/>
          <p:cNvSpPr/>
          <p:nvPr/>
        </p:nvSpPr>
        <p:spPr>
          <a:xfrm>
            <a:off x="3561588" y="3386328"/>
            <a:ext cx="2086355" cy="952500"/>
          </a:xfrm>
          <a:custGeom>
            <a:avLst/>
            <a:gdLst/>
            <a:ahLst/>
            <a:cxnLst/>
            <a:rect l="l" t="t" r="r" b="b"/>
            <a:pathLst>
              <a:path w="2086355" h="952500">
                <a:moveTo>
                  <a:pt x="4571" y="4572"/>
                </a:moveTo>
                <a:lnTo>
                  <a:pt x="4571" y="947928"/>
                </a:lnTo>
                <a:lnTo>
                  <a:pt x="2081784" y="947928"/>
                </a:lnTo>
                <a:lnTo>
                  <a:pt x="2081784" y="4572"/>
                </a:lnTo>
                <a:lnTo>
                  <a:pt x="4571" y="4572"/>
                </a:lnTo>
                <a:close/>
              </a:path>
            </a:pathLst>
          </a:custGeom>
          <a:ln w="9144">
            <a:solidFill>
              <a:srgbClr val="575757"/>
            </a:solidFill>
          </a:ln>
        </p:spPr>
        <p:txBody>
          <a:bodyPr wrap="square" lIns="0" tIns="0" rIns="0" bIns="0" rtlCol="0">
            <a:noAutofit/>
          </a:bodyPr>
          <a:lstStyle/>
          <a:p>
            <a:endParaRPr>
              <a:solidFill>
                <a:schemeClr val="bg1"/>
              </a:solidFill>
            </a:endParaRPr>
          </a:p>
        </p:txBody>
      </p:sp>
      <p:pic>
        <p:nvPicPr>
          <p:cNvPr id="127"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29356" y="3381756"/>
            <a:ext cx="318515" cy="957072"/>
          </a:xfrm>
          <a:prstGeom prst="rect">
            <a:avLst/>
          </a:prstGeom>
        </p:spPr>
      </p:pic>
      <p:sp>
        <p:nvSpPr>
          <p:cNvPr id="12" name="text 1"/>
          <p:cNvSpPr txBox="1"/>
          <p:nvPr/>
        </p:nvSpPr>
        <p:spPr>
          <a:xfrm rot="-5400000">
            <a:off x="3223592" y="3730018"/>
            <a:ext cx="351699"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App</a:t>
            </a:r>
            <a:endParaRPr sz="1400">
              <a:solidFill>
                <a:schemeClr val="bg1"/>
              </a:solidFill>
              <a:latin typeface="Arial"/>
              <a:cs typeface="Arial"/>
            </a:endParaRPr>
          </a:p>
        </p:txBody>
      </p:sp>
      <p:sp>
        <p:nvSpPr>
          <p:cNvPr id="13" name="text 1"/>
          <p:cNvSpPr txBox="1"/>
          <p:nvPr/>
        </p:nvSpPr>
        <p:spPr>
          <a:xfrm>
            <a:off x="4169028" y="4150954"/>
            <a:ext cx="156453" cy="138499"/>
          </a:xfrm>
          <a:prstGeom prst="rect">
            <a:avLst/>
          </a:prstGeom>
        </p:spPr>
        <p:txBody>
          <a:bodyPr vert="horz" wrap="none" lIns="0" tIns="0" rIns="0" bIns="0" rtlCol="0">
            <a:spAutoFit/>
          </a:bodyPr>
          <a:lstStyle/>
          <a:p>
            <a:pPr marL="0">
              <a:lnSpc>
                <a:spcPct val="100000"/>
              </a:lnSpc>
            </a:pPr>
            <a:r>
              <a:rPr sz="900" b="1" spc="10" dirty="0">
                <a:solidFill>
                  <a:schemeClr val="bg1"/>
                </a:solidFill>
                <a:latin typeface="Arial"/>
                <a:cs typeface="Arial"/>
              </a:rPr>
              <a:t>AZ</a:t>
            </a:r>
            <a:endParaRPr sz="900">
              <a:solidFill>
                <a:schemeClr val="bg1"/>
              </a:solidFill>
              <a:latin typeface="Arial"/>
              <a:cs typeface="Arial"/>
            </a:endParaRPr>
          </a:p>
        </p:txBody>
      </p:sp>
      <p:pic>
        <p:nvPicPr>
          <p:cNvPr id="128"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3860" y="958595"/>
            <a:ext cx="731520" cy="731520"/>
          </a:xfrm>
          <a:prstGeom prst="rect">
            <a:avLst/>
          </a:prstGeom>
        </p:spPr>
      </p:pic>
      <p:sp>
        <p:nvSpPr>
          <p:cNvPr id="14" name="text 1"/>
          <p:cNvSpPr txBox="1"/>
          <p:nvPr/>
        </p:nvSpPr>
        <p:spPr>
          <a:xfrm>
            <a:off x="3283331" y="1193482"/>
            <a:ext cx="2723181" cy="184666"/>
          </a:xfrm>
          <a:prstGeom prst="rect">
            <a:avLst/>
          </a:prstGeom>
        </p:spPr>
        <p:txBody>
          <a:bodyPr vert="horz" wrap="none" lIns="0" tIns="0" rIns="0" bIns="0" rtlCol="0">
            <a:spAutoFit/>
          </a:bodyPr>
          <a:lstStyle/>
          <a:p>
            <a:pPr marL="0">
              <a:lnSpc>
                <a:spcPct val="100000"/>
              </a:lnSpc>
            </a:pPr>
            <a:r>
              <a:rPr sz="1200" b="1" spc="10" dirty="0">
                <a:solidFill>
                  <a:schemeClr val="bg1"/>
                </a:solidFill>
                <a:latin typeface="Arial"/>
                <a:cs typeface="Arial"/>
              </a:rPr>
              <a:t>http://your-app.elasticbeanstalk.com</a:t>
            </a:r>
            <a:endParaRPr sz="1200">
              <a:solidFill>
                <a:schemeClr val="bg1"/>
              </a:solidFill>
              <a:latin typeface="Arial"/>
              <a:cs typeface="Arial"/>
            </a:endParaRPr>
          </a:p>
        </p:txBody>
      </p:sp>
      <p:pic>
        <p:nvPicPr>
          <p:cNvPr id="129"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48811" y="1690878"/>
            <a:ext cx="644398" cy="1879345"/>
          </a:xfrm>
          <a:prstGeom prst="rect">
            <a:avLst/>
          </a:prstGeom>
        </p:spPr>
      </p:pic>
      <p:sp>
        <p:nvSpPr>
          <p:cNvPr id="15" name="object 123"/>
          <p:cNvSpPr/>
          <p:nvPr/>
        </p:nvSpPr>
        <p:spPr>
          <a:xfrm>
            <a:off x="3713988" y="3560064"/>
            <a:ext cx="589788" cy="647700"/>
          </a:xfrm>
          <a:custGeom>
            <a:avLst/>
            <a:gdLst/>
            <a:ahLst/>
            <a:cxnLst/>
            <a:rect l="l" t="t" r="r" b="b"/>
            <a:pathLst>
              <a:path w="589788" h="647700">
                <a:moveTo>
                  <a:pt x="9906" y="65913"/>
                </a:moveTo>
                <a:cubicBezTo>
                  <a:pt x="9906" y="34925"/>
                  <a:pt x="34925" y="9906"/>
                  <a:pt x="65913" y="9906"/>
                </a:cubicBezTo>
                <a:lnTo>
                  <a:pt x="523875" y="9906"/>
                </a:lnTo>
                <a:cubicBezTo>
                  <a:pt x="554863" y="9906"/>
                  <a:pt x="579882" y="34925"/>
                  <a:pt x="579882" y="65913"/>
                </a:cubicBezTo>
                <a:lnTo>
                  <a:pt x="579882" y="581837"/>
                </a:lnTo>
                <a:cubicBezTo>
                  <a:pt x="579882" y="612737"/>
                  <a:pt x="554863" y="637794"/>
                  <a:pt x="523875" y="637794"/>
                </a:cubicBezTo>
                <a:lnTo>
                  <a:pt x="65913" y="637794"/>
                </a:lnTo>
                <a:cubicBezTo>
                  <a:pt x="34925" y="637794"/>
                  <a:pt x="9906" y="612737"/>
                  <a:pt x="9906" y="581837"/>
                </a:cubicBezTo>
                <a:close/>
              </a:path>
            </a:pathLst>
          </a:custGeom>
          <a:ln w="19812">
            <a:solidFill>
              <a:srgbClr val="000000"/>
            </a:solidFill>
          </a:ln>
        </p:spPr>
        <p:txBody>
          <a:bodyPr wrap="square" lIns="0" tIns="0" rIns="0" bIns="0" rtlCol="0">
            <a:noAutofit/>
          </a:bodyPr>
          <a:lstStyle/>
          <a:p>
            <a:endParaRPr>
              <a:solidFill>
                <a:schemeClr val="bg1"/>
              </a:solidFill>
            </a:endParaRPr>
          </a:p>
        </p:txBody>
      </p:sp>
      <p:pic>
        <p:nvPicPr>
          <p:cNvPr id="130"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33800" y="3639312"/>
            <a:ext cx="516636" cy="5151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29311"/>
            <a:ext cx="4825403" cy="429133"/>
          </a:xfrm>
          <a:prstGeom prst="rect">
            <a:avLst/>
          </a:prstGeom>
        </p:spPr>
      </p:pic>
      <p:sp>
        <p:nvSpPr>
          <p:cNvPr id="124" name="object 124"/>
          <p:cNvSpPr/>
          <p:nvPr/>
        </p:nvSpPr>
        <p:spPr>
          <a:xfrm>
            <a:off x="2284476" y="1784603"/>
            <a:ext cx="4678680" cy="2775204"/>
          </a:xfrm>
          <a:custGeom>
            <a:avLst/>
            <a:gdLst/>
            <a:ahLst/>
            <a:cxnLst/>
            <a:rect l="l" t="t" r="r" b="b"/>
            <a:pathLst>
              <a:path w="4678680" h="2775204">
                <a:moveTo>
                  <a:pt x="19050" y="287783"/>
                </a:moveTo>
                <a:cubicBezTo>
                  <a:pt x="19050" y="139320"/>
                  <a:pt x="139319" y="19050"/>
                  <a:pt x="287782" y="19050"/>
                </a:cubicBezTo>
                <a:lnTo>
                  <a:pt x="4390898" y="19050"/>
                </a:lnTo>
                <a:cubicBezTo>
                  <a:pt x="4539361" y="19050"/>
                  <a:pt x="4659630" y="139320"/>
                  <a:pt x="4659630" y="287783"/>
                </a:cubicBezTo>
                <a:lnTo>
                  <a:pt x="4659630" y="2487423"/>
                </a:lnTo>
                <a:cubicBezTo>
                  <a:pt x="4659630" y="2635835"/>
                  <a:pt x="4539361" y="2756155"/>
                  <a:pt x="4390898" y="2756155"/>
                </a:cubicBezTo>
                <a:lnTo>
                  <a:pt x="287782" y="2756155"/>
                </a:lnTo>
                <a:cubicBezTo>
                  <a:pt x="139319" y="2756155"/>
                  <a:pt x="19050" y="2635835"/>
                  <a:pt x="19050" y="2487423"/>
                </a:cubicBezTo>
                <a:close/>
              </a:path>
            </a:pathLst>
          </a:custGeom>
          <a:ln w="38100">
            <a:solidFill>
              <a:srgbClr val="F7C880"/>
            </a:solidFill>
          </a:ln>
        </p:spPr>
        <p:txBody>
          <a:bodyPr wrap="square" lIns="0" tIns="0" rIns="0" bIns="0" rtlCol="0">
            <a:noAutofit/>
          </a:bodyPr>
          <a:lstStyle/>
          <a:p>
            <a:endParaRPr/>
          </a:p>
        </p:txBody>
      </p:sp>
      <p:pic>
        <p:nvPicPr>
          <p:cNvPr id="13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092" y="1778508"/>
            <a:ext cx="339852" cy="2772156"/>
          </a:xfrm>
          <a:prstGeom prst="rect">
            <a:avLst/>
          </a:prstGeom>
        </p:spPr>
      </p:pic>
      <p:pic>
        <p:nvPicPr>
          <p:cNvPr id="13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520" y="1773936"/>
            <a:ext cx="348996" cy="2781299"/>
          </a:xfrm>
          <a:prstGeom prst="rect">
            <a:avLst/>
          </a:prstGeom>
        </p:spPr>
      </p:pic>
      <p:pic>
        <p:nvPicPr>
          <p:cNvPr id="13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196" y="2974848"/>
            <a:ext cx="240792" cy="1421892"/>
          </a:xfrm>
          <a:prstGeom prst="rect">
            <a:avLst/>
          </a:prstGeom>
        </p:spPr>
      </p:pic>
      <p:pic>
        <p:nvPicPr>
          <p:cNvPr id="13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4105" y="3008122"/>
            <a:ext cx="173863" cy="1355382"/>
          </a:xfrm>
          <a:prstGeom prst="rect">
            <a:avLst/>
          </a:prstGeom>
        </p:spPr>
      </p:pic>
      <p:pic>
        <p:nvPicPr>
          <p:cNvPr id="137"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4961" y="2998978"/>
            <a:ext cx="192151" cy="1373670"/>
          </a:xfrm>
          <a:prstGeom prst="rect">
            <a:avLst/>
          </a:prstGeom>
        </p:spPr>
      </p:pic>
      <p:pic>
        <p:nvPicPr>
          <p:cNvPr id="138"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0196" y="1932432"/>
            <a:ext cx="214884" cy="1027176"/>
          </a:xfrm>
          <a:prstGeom prst="rect">
            <a:avLst/>
          </a:prstGeom>
        </p:spPr>
      </p:pic>
      <p:pic>
        <p:nvPicPr>
          <p:cNvPr id="139"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4105" y="1965325"/>
            <a:ext cx="147574" cy="960882"/>
          </a:xfrm>
          <a:prstGeom prst="rect">
            <a:avLst/>
          </a:prstGeom>
        </p:spPr>
      </p:pic>
      <p:pic>
        <p:nvPicPr>
          <p:cNvPr id="140"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4961" y="1956181"/>
            <a:ext cx="165862" cy="979170"/>
          </a:xfrm>
          <a:prstGeom prst="rect">
            <a:avLst/>
          </a:prstGeom>
        </p:spPr>
      </p:pic>
      <p:pic>
        <p:nvPicPr>
          <p:cNvPr id="141"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81656" y="1778508"/>
            <a:ext cx="97536" cy="2784348"/>
          </a:xfrm>
          <a:prstGeom prst="rect">
            <a:avLst/>
          </a:prstGeom>
        </p:spPr>
      </p:pic>
      <p:pic>
        <p:nvPicPr>
          <p:cNvPr id="142"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5228" y="2199132"/>
            <a:ext cx="428244" cy="428244"/>
          </a:xfrm>
          <a:prstGeom prst="rect">
            <a:avLst/>
          </a:prstGeom>
        </p:spPr>
      </p:pic>
      <p:pic>
        <p:nvPicPr>
          <p:cNvPr id="143"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41292" y="2467356"/>
            <a:ext cx="670559" cy="670560"/>
          </a:xfrm>
          <a:prstGeom prst="rect">
            <a:avLst/>
          </a:prstGeom>
        </p:spPr>
      </p:pic>
      <p:sp>
        <p:nvSpPr>
          <p:cNvPr id="125" name="object 125"/>
          <p:cNvSpPr/>
          <p:nvPr/>
        </p:nvSpPr>
        <p:spPr>
          <a:xfrm>
            <a:off x="5928360" y="1921764"/>
            <a:ext cx="650747" cy="202692"/>
          </a:xfrm>
          <a:custGeom>
            <a:avLst/>
            <a:gdLst/>
            <a:ahLst/>
            <a:cxnLst/>
            <a:rect l="l" t="t" r="r" b="b"/>
            <a:pathLst>
              <a:path w="650747" h="202692">
                <a:moveTo>
                  <a:pt x="33782" y="0"/>
                </a:moveTo>
                <a:lnTo>
                  <a:pt x="616966" y="0"/>
                </a:lnTo>
                <a:cubicBezTo>
                  <a:pt x="635634" y="0"/>
                  <a:pt x="650747" y="15113"/>
                  <a:pt x="650747" y="33782"/>
                </a:cubicBezTo>
                <a:lnTo>
                  <a:pt x="650747" y="202692"/>
                </a:lnTo>
                <a:lnTo>
                  <a:pt x="0" y="202692"/>
                </a:lnTo>
                <a:lnTo>
                  <a:pt x="0" y="33782"/>
                </a:lnTo>
                <a:cubicBezTo>
                  <a:pt x="0" y="15113"/>
                  <a:pt x="15113" y="0"/>
                  <a:pt x="33782"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2" name="text 1"/>
          <p:cNvSpPr txBox="1"/>
          <p:nvPr/>
        </p:nvSpPr>
        <p:spPr>
          <a:xfrm>
            <a:off x="6096000" y="1953333"/>
            <a:ext cx="327013"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Alert</a:t>
            </a:r>
            <a:endParaRPr sz="1100">
              <a:solidFill>
                <a:schemeClr val="bg1"/>
              </a:solidFill>
              <a:latin typeface="Arial"/>
              <a:cs typeface="Arial"/>
            </a:endParaRPr>
          </a:p>
        </p:txBody>
      </p:sp>
      <p:sp>
        <p:nvSpPr>
          <p:cNvPr id="126" name="object 126"/>
          <p:cNvSpPr/>
          <p:nvPr/>
        </p:nvSpPr>
        <p:spPr>
          <a:xfrm>
            <a:off x="5923788" y="2138172"/>
            <a:ext cx="659891" cy="566928"/>
          </a:xfrm>
          <a:custGeom>
            <a:avLst/>
            <a:gdLst/>
            <a:ahLst/>
            <a:cxnLst/>
            <a:rect l="l" t="t" r="r" b="b"/>
            <a:pathLst>
              <a:path w="659891" h="566928">
                <a:moveTo>
                  <a:pt x="4572" y="4572"/>
                </a:moveTo>
                <a:lnTo>
                  <a:pt x="4572" y="562356"/>
                </a:lnTo>
                <a:lnTo>
                  <a:pt x="655319" y="562356"/>
                </a:lnTo>
                <a:lnTo>
                  <a:pt x="655319" y="4572"/>
                </a:lnTo>
                <a:lnTo>
                  <a:pt x="4572" y="4572"/>
                </a:lnTo>
                <a:close/>
              </a:path>
            </a:pathLst>
          </a:custGeom>
          <a:ln w="9144">
            <a:solidFill>
              <a:srgbClr val="FFFFFF"/>
            </a:solidFill>
          </a:ln>
        </p:spPr>
        <p:txBody>
          <a:bodyPr wrap="square" lIns="0" tIns="0" rIns="0" bIns="0" rtlCol="0">
            <a:noAutofit/>
          </a:bodyPr>
          <a:lstStyle/>
          <a:p>
            <a:endParaRPr/>
          </a:p>
        </p:txBody>
      </p:sp>
      <p:sp>
        <p:nvSpPr>
          <p:cNvPr id="127" name="object 127"/>
          <p:cNvSpPr/>
          <p:nvPr/>
        </p:nvSpPr>
        <p:spPr>
          <a:xfrm>
            <a:off x="3102864" y="2244852"/>
            <a:ext cx="2708148" cy="2237232"/>
          </a:xfrm>
          <a:custGeom>
            <a:avLst/>
            <a:gdLst/>
            <a:ahLst/>
            <a:cxnLst/>
            <a:rect l="l" t="t" r="r" b="b"/>
            <a:pathLst>
              <a:path w="2708148" h="2237232">
                <a:moveTo>
                  <a:pt x="3048" y="222123"/>
                </a:moveTo>
                <a:cubicBezTo>
                  <a:pt x="3048" y="101092"/>
                  <a:pt x="101092" y="3048"/>
                  <a:pt x="222123" y="3048"/>
                </a:cubicBezTo>
                <a:lnTo>
                  <a:pt x="2486025" y="3048"/>
                </a:lnTo>
                <a:cubicBezTo>
                  <a:pt x="2607056" y="3048"/>
                  <a:pt x="2705100" y="101092"/>
                  <a:pt x="2705100" y="222123"/>
                </a:cubicBezTo>
                <a:lnTo>
                  <a:pt x="2705100" y="2015134"/>
                </a:lnTo>
                <a:cubicBezTo>
                  <a:pt x="2705100" y="2136114"/>
                  <a:pt x="2607056" y="2234184"/>
                  <a:pt x="2486025" y="2234184"/>
                </a:cubicBezTo>
                <a:lnTo>
                  <a:pt x="222123" y="2234184"/>
                </a:lnTo>
                <a:cubicBezTo>
                  <a:pt x="101092" y="2234184"/>
                  <a:pt x="3048" y="2136114"/>
                  <a:pt x="3048" y="2015134"/>
                </a:cubicBezTo>
                <a:close/>
              </a:path>
            </a:pathLst>
          </a:custGeom>
          <a:ln w="6096">
            <a:solidFill>
              <a:srgbClr val="000000"/>
            </a:solidFill>
          </a:ln>
        </p:spPr>
        <p:txBody>
          <a:bodyPr wrap="square" lIns="0" tIns="0" rIns="0" bIns="0" rtlCol="0">
            <a:noAutofit/>
          </a:bodyPr>
          <a:lstStyle/>
          <a:p>
            <a:endParaRPr/>
          </a:p>
        </p:txBody>
      </p:sp>
      <p:sp>
        <p:nvSpPr>
          <p:cNvPr id="128" name="object 128"/>
          <p:cNvSpPr/>
          <p:nvPr/>
        </p:nvSpPr>
        <p:spPr>
          <a:xfrm>
            <a:off x="5935980" y="2769108"/>
            <a:ext cx="650748" cy="227076"/>
          </a:xfrm>
          <a:custGeom>
            <a:avLst/>
            <a:gdLst/>
            <a:ahLst/>
            <a:cxnLst/>
            <a:rect l="l" t="t" r="r" b="b"/>
            <a:pathLst>
              <a:path w="650748" h="227076">
                <a:moveTo>
                  <a:pt x="37846" y="0"/>
                </a:moveTo>
                <a:lnTo>
                  <a:pt x="612901" y="0"/>
                </a:lnTo>
                <a:cubicBezTo>
                  <a:pt x="633857" y="0"/>
                  <a:pt x="650748" y="16891"/>
                  <a:pt x="650748" y="37846"/>
                </a:cubicBezTo>
                <a:lnTo>
                  <a:pt x="650748"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p>
        </p:txBody>
      </p:sp>
      <p:sp>
        <p:nvSpPr>
          <p:cNvPr id="3" name="text 1"/>
          <p:cNvSpPr txBox="1"/>
          <p:nvPr/>
        </p:nvSpPr>
        <p:spPr>
          <a:xfrm>
            <a:off x="6134989" y="2792168"/>
            <a:ext cx="294689"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Log</a:t>
            </a:r>
            <a:endParaRPr sz="1100">
              <a:latin typeface="Arial"/>
              <a:cs typeface="Arial"/>
            </a:endParaRPr>
          </a:p>
        </p:txBody>
      </p:sp>
      <p:sp>
        <p:nvSpPr>
          <p:cNvPr id="129" name="object 129"/>
          <p:cNvSpPr/>
          <p:nvPr/>
        </p:nvSpPr>
        <p:spPr>
          <a:xfrm>
            <a:off x="5932932" y="3009900"/>
            <a:ext cx="658368" cy="566928"/>
          </a:xfrm>
          <a:custGeom>
            <a:avLst/>
            <a:gdLst/>
            <a:ahLst/>
            <a:cxnLst/>
            <a:rect l="l" t="t" r="r" b="b"/>
            <a:pathLst>
              <a:path w="658368" h="566928">
                <a:moveTo>
                  <a:pt x="4572" y="4572"/>
                </a:moveTo>
                <a:lnTo>
                  <a:pt x="4572" y="562356"/>
                </a:lnTo>
                <a:lnTo>
                  <a:pt x="653796" y="562356"/>
                </a:lnTo>
                <a:lnTo>
                  <a:pt x="653796" y="4572"/>
                </a:lnTo>
                <a:lnTo>
                  <a:pt x="4572" y="4572"/>
                </a:lnTo>
                <a:close/>
              </a:path>
            </a:pathLst>
          </a:custGeom>
          <a:ln w="9144">
            <a:solidFill>
              <a:srgbClr val="FFFFFF"/>
            </a:solidFill>
          </a:ln>
        </p:spPr>
        <p:txBody>
          <a:bodyPr wrap="square" lIns="0" tIns="0" rIns="0" bIns="0" rtlCol="0">
            <a:noAutofit/>
          </a:bodyPr>
          <a:lstStyle/>
          <a:p>
            <a:endParaRPr/>
          </a:p>
        </p:txBody>
      </p:sp>
      <p:pic>
        <p:nvPicPr>
          <p:cNvPr id="144"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57900" y="3119628"/>
            <a:ext cx="376428" cy="376428"/>
          </a:xfrm>
          <a:prstGeom prst="rect">
            <a:avLst/>
          </a:prstGeom>
        </p:spPr>
      </p:pic>
      <p:sp>
        <p:nvSpPr>
          <p:cNvPr id="130" name="object 130"/>
          <p:cNvSpPr/>
          <p:nvPr/>
        </p:nvSpPr>
        <p:spPr>
          <a:xfrm>
            <a:off x="5928360" y="3640836"/>
            <a:ext cx="650747" cy="227076"/>
          </a:xfrm>
          <a:custGeom>
            <a:avLst/>
            <a:gdLst/>
            <a:ahLst/>
            <a:cxnLst/>
            <a:rect l="l" t="t" r="r" b="b"/>
            <a:pathLst>
              <a:path w="650747" h="227076">
                <a:moveTo>
                  <a:pt x="37846" y="0"/>
                </a:moveTo>
                <a:lnTo>
                  <a:pt x="612902" y="0"/>
                </a:lnTo>
                <a:cubicBezTo>
                  <a:pt x="633857" y="0"/>
                  <a:pt x="650747" y="16891"/>
                  <a:pt x="650747" y="37846"/>
                </a:cubicBezTo>
                <a:lnTo>
                  <a:pt x="650747"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p>
        </p:txBody>
      </p:sp>
      <p:sp>
        <p:nvSpPr>
          <p:cNvPr id="4" name="text 1"/>
          <p:cNvSpPr txBox="1"/>
          <p:nvPr/>
        </p:nvSpPr>
        <p:spPr>
          <a:xfrm>
            <a:off x="6109716" y="3664150"/>
            <a:ext cx="327525"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Mon</a:t>
            </a:r>
            <a:endParaRPr sz="1100">
              <a:latin typeface="Arial"/>
              <a:cs typeface="Arial"/>
            </a:endParaRPr>
          </a:p>
        </p:txBody>
      </p:sp>
      <p:sp>
        <p:nvSpPr>
          <p:cNvPr id="5" name="object 131"/>
          <p:cNvSpPr/>
          <p:nvPr/>
        </p:nvSpPr>
        <p:spPr>
          <a:xfrm>
            <a:off x="5923788" y="3881628"/>
            <a:ext cx="659891" cy="568452"/>
          </a:xfrm>
          <a:custGeom>
            <a:avLst/>
            <a:gdLst/>
            <a:ahLst/>
            <a:cxnLst/>
            <a:rect l="l" t="t" r="r" b="b"/>
            <a:pathLst>
              <a:path w="659891" h="568452">
                <a:moveTo>
                  <a:pt x="4572" y="4572"/>
                </a:moveTo>
                <a:lnTo>
                  <a:pt x="4572" y="563880"/>
                </a:lnTo>
                <a:lnTo>
                  <a:pt x="655319" y="563880"/>
                </a:lnTo>
                <a:lnTo>
                  <a:pt x="655319" y="4572"/>
                </a:lnTo>
                <a:lnTo>
                  <a:pt x="4572" y="4572"/>
                </a:lnTo>
                <a:close/>
              </a:path>
            </a:pathLst>
          </a:custGeom>
          <a:ln w="9144">
            <a:solidFill>
              <a:srgbClr val="FFFFFF"/>
            </a:solidFill>
          </a:ln>
        </p:spPr>
        <p:txBody>
          <a:bodyPr wrap="square" lIns="0" tIns="0" rIns="0" bIns="0" rtlCol="0">
            <a:noAutofit/>
          </a:bodyPr>
          <a:lstStyle/>
          <a:p>
            <a:endParaRPr/>
          </a:p>
        </p:txBody>
      </p:sp>
      <p:pic>
        <p:nvPicPr>
          <p:cNvPr id="145"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15228" y="3974592"/>
            <a:ext cx="394716" cy="394716"/>
          </a:xfrm>
          <a:prstGeom prst="rect">
            <a:avLst/>
          </a:prstGeom>
        </p:spPr>
      </p:pic>
      <p:sp>
        <p:nvSpPr>
          <p:cNvPr id="6" name="object 132"/>
          <p:cNvSpPr/>
          <p:nvPr/>
        </p:nvSpPr>
        <p:spPr>
          <a:xfrm>
            <a:off x="3639312" y="3474720"/>
            <a:ext cx="726948" cy="830580"/>
          </a:xfrm>
          <a:custGeom>
            <a:avLst/>
            <a:gdLst/>
            <a:ahLst/>
            <a:cxnLst/>
            <a:rect l="l" t="t" r="r" b="b"/>
            <a:pathLst>
              <a:path w="726948" h="830580">
                <a:moveTo>
                  <a:pt x="9906" y="79375"/>
                </a:moveTo>
                <a:cubicBezTo>
                  <a:pt x="9906" y="41021"/>
                  <a:pt x="41021" y="9906"/>
                  <a:pt x="79375" y="9906"/>
                </a:cubicBezTo>
                <a:lnTo>
                  <a:pt x="647573" y="9906"/>
                </a:lnTo>
                <a:cubicBezTo>
                  <a:pt x="685927" y="9906"/>
                  <a:pt x="717042" y="41021"/>
                  <a:pt x="717042" y="79375"/>
                </a:cubicBezTo>
                <a:lnTo>
                  <a:pt x="717042" y="751243"/>
                </a:lnTo>
                <a:cubicBezTo>
                  <a:pt x="717042" y="789584"/>
                  <a:pt x="685927" y="820674"/>
                  <a:pt x="647573" y="820674"/>
                </a:cubicBezTo>
                <a:lnTo>
                  <a:pt x="79375" y="820674"/>
                </a:lnTo>
                <a:cubicBezTo>
                  <a:pt x="41021" y="820674"/>
                  <a:pt x="9906" y="789584"/>
                  <a:pt x="9906" y="751243"/>
                </a:cubicBezTo>
                <a:close/>
              </a:path>
            </a:pathLst>
          </a:custGeom>
          <a:ln w="19812">
            <a:solidFill>
              <a:srgbClr val="F7971F"/>
            </a:solidFill>
          </a:ln>
        </p:spPr>
        <p:txBody>
          <a:bodyPr wrap="square" lIns="0" tIns="0" rIns="0" bIns="0" rtlCol="0">
            <a:noAutofit/>
          </a:bodyPr>
          <a:lstStyle/>
          <a:p>
            <a:endParaRPr/>
          </a:p>
        </p:txBody>
      </p:sp>
      <p:sp>
        <p:nvSpPr>
          <p:cNvPr id="7" name="object 133"/>
          <p:cNvSpPr/>
          <p:nvPr/>
        </p:nvSpPr>
        <p:spPr>
          <a:xfrm>
            <a:off x="3561588" y="3386328"/>
            <a:ext cx="2086355" cy="952500"/>
          </a:xfrm>
          <a:custGeom>
            <a:avLst/>
            <a:gdLst/>
            <a:ahLst/>
            <a:cxnLst/>
            <a:rect l="l" t="t" r="r" b="b"/>
            <a:pathLst>
              <a:path w="2086355" h="952500">
                <a:moveTo>
                  <a:pt x="4571" y="4572"/>
                </a:moveTo>
                <a:lnTo>
                  <a:pt x="4571" y="947928"/>
                </a:lnTo>
                <a:lnTo>
                  <a:pt x="2081784" y="947928"/>
                </a:lnTo>
                <a:lnTo>
                  <a:pt x="2081784" y="4572"/>
                </a:lnTo>
                <a:lnTo>
                  <a:pt x="4571" y="4572"/>
                </a:lnTo>
                <a:close/>
              </a:path>
            </a:pathLst>
          </a:custGeom>
          <a:ln w="9144">
            <a:solidFill>
              <a:srgbClr val="575757"/>
            </a:solidFill>
          </a:ln>
        </p:spPr>
        <p:txBody>
          <a:bodyPr wrap="square" lIns="0" tIns="0" rIns="0" bIns="0" rtlCol="0">
            <a:noAutofit/>
          </a:bodyPr>
          <a:lstStyle/>
          <a:p>
            <a:endParaRPr/>
          </a:p>
        </p:txBody>
      </p:sp>
      <p:pic>
        <p:nvPicPr>
          <p:cNvPr id="146"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29356" y="3381756"/>
            <a:ext cx="318515" cy="957072"/>
          </a:xfrm>
          <a:prstGeom prst="rect">
            <a:avLst/>
          </a:prstGeom>
        </p:spPr>
      </p:pic>
      <p:sp>
        <p:nvSpPr>
          <p:cNvPr id="8" name="text 1"/>
          <p:cNvSpPr txBox="1"/>
          <p:nvPr/>
        </p:nvSpPr>
        <p:spPr>
          <a:xfrm rot="-5400000">
            <a:off x="3204373" y="3738138"/>
            <a:ext cx="390137"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App</a:t>
            </a:r>
            <a:endParaRPr sz="1400">
              <a:latin typeface="Arial"/>
              <a:cs typeface="Arial"/>
            </a:endParaRPr>
          </a:p>
        </p:txBody>
      </p:sp>
      <p:sp>
        <p:nvSpPr>
          <p:cNvPr id="9" name="text 1"/>
          <p:cNvSpPr txBox="1"/>
          <p:nvPr/>
        </p:nvSpPr>
        <p:spPr>
          <a:xfrm>
            <a:off x="4169028" y="4150954"/>
            <a:ext cx="178722" cy="128035"/>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AZ</a:t>
            </a:r>
            <a:endParaRPr sz="900">
              <a:latin typeface="Arial"/>
              <a:cs typeface="Arial"/>
            </a:endParaRPr>
          </a:p>
        </p:txBody>
      </p:sp>
      <p:sp>
        <p:nvSpPr>
          <p:cNvPr id="10" name="object 134"/>
          <p:cNvSpPr/>
          <p:nvPr/>
        </p:nvSpPr>
        <p:spPr>
          <a:xfrm>
            <a:off x="4841748" y="3474720"/>
            <a:ext cx="726948" cy="830580"/>
          </a:xfrm>
          <a:custGeom>
            <a:avLst/>
            <a:gdLst/>
            <a:ahLst/>
            <a:cxnLst/>
            <a:rect l="l" t="t" r="r" b="b"/>
            <a:pathLst>
              <a:path w="726948" h="830580">
                <a:moveTo>
                  <a:pt x="9906" y="79375"/>
                </a:moveTo>
                <a:cubicBezTo>
                  <a:pt x="9906" y="41021"/>
                  <a:pt x="41021" y="9906"/>
                  <a:pt x="79375" y="9906"/>
                </a:cubicBezTo>
                <a:lnTo>
                  <a:pt x="647573" y="9906"/>
                </a:lnTo>
                <a:cubicBezTo>
                  <a:pt x="685927" y="9906"/>
                  <a:pt x="717042" y="41021"/>
                  <a:pt x="717042" y="79375"/>
                </a:cubicBezTo>
                <a:lnTo>
                  <a:pt x="717042" y="751243"/>
                </a:lnTo>
                <a:cubicBezTo>
                  <a:pt x="717042" y="789584"/>
                  <a:pt x="685927" y="820674"/>
                  <a:pt x="647573" y="820674"/>
                </a:cubicBezTo>
                <a:lnTo>
                  <a:pt x="79375" y="820674"/>
                </a:lnTo>
                <a:cubicBezTo>
                  <a:pt x="41021" y="820674"/>
                  <a:pt x="9906" y="789584"/>
                  <a:pt x="9906" y="751243"/>
                </a:cubicBezTo>
                <a:close/>
              </a:path>
            </a:pathLst>
          </a:custGeom>
          <a:ln w="19812">
            <a:solidFill>
              <a:srgbClr val="F7971F"/>
            </a:solidFill>
          </a:ln>
        </p:spPr>
        <p:txBody>
          <a:bodyPr wrap="square" lIns="0" tIns="0" rIns="0" bIns="0" rtlCol="0">
            <a:noAutofit/>
          </a:bodyPr>
          <a:lstStyle/>
          <a:p>
            <a:endParaRPr/>
          </a:p>
        </p:txBody>
      </p:sp>
      <p:sp>
        <p:nvSpPr>
          <p:cNvPr id="11" name="object 135"/>
          <p:cNvSpPr/>
          <p:nvPr/>
        </p:nvSpPr>
        <p:spPr>
          <a:xfrm>
            <a:off x="3561588" y="2378964"/>
            <a:ext cx="2086355" cy="952500"/>
          </a:xfrm>
          <a:custGeom>
            <a:avLst/>
            <a:gdLst/>
            <a:ahLst/>
            <a:cxnLst/>
            <a:rect l="l" t="t" r="r" b="b"/>
            <a:pathLst>
              <a:path w="2086355" h="952500">
                <a:moveTo>
                  <a:pt x="4571" y="4572"/>
                </a:moveTo>
                <a:lnTo>
                  <a:pt x="4571" y="947928"/>
                </a:lnTo>
                <a:lnTo>
                  <a:pt x="2081784" y="947928"/>
                </a:lnTo>
                <a:lnTo>
                  <a:pt x="2081784" y="4572"/>
                </a:lnTo>
                <a:lnTo>
                  <a:pt x="4571" y="4572"/>
                </a:lnTo>
                <a:close/>
              </a:path>
            </a:pathLst>
          </a:custGeom>
          <a:ln w="9144">
            <a:solidFill>
              <a:srgbClr val="575757"/>
            </a:solidFill>
          </a:ln>
        </p:spPr>
        <p:txBody>
          <a:bodyPr wrap="square" lIns="0" tIns="0" rIns="0" bIns="0" rtlCol="0">
            <a:noAutofit/>
          </a:bodyPr>
          <a:lstStyle/>
          <a:p>
            <a:endParaRPr/>
          </a:p>
        </p:txBody>
      </p:sp>
      <p:pic>
        <p:nvPicPr>
          <p:cNvPr id="147"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29356" y="2374392"/>
            <a:ext cx="318515" cy="957072"/>
          </a:xfrm>
          <a:prstGeom prst="rect">
            <a:avLst/>
          </a:prstGeom>
        </p:spPr>
      </p:pic>
      <p:sp>
        <p:nvSpPr>
          <p:cNvPr id="12" name="text 1"/>
          <p:cNvSpPr txBox="1"/>
          <p:nvPr/>
        </p:nvSpPr>
        <p:spPr>
          <a:xfrm rot="-5400000">
            <a:off x="3196706" y="2730422"/>
            <a:ext cx="405472"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ELB</a:t>
            </a:r>
            <a:endParaRPr sz="1400">
              <a:latin typeface="Arial"/>
              <a:cs typeface="Arial"/>
            </a:endParaRPr>
          </a:p>
        </p:txBody>
      </p:sp>
      <p:pic>
        <p:nvPicPr>
          <p:cNvPr id="148"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13860" y="958595"/>
            <a:ext cx="731520" cy="731520"/>
          </a:xfrm>
          <a:prstGeom prst="rect">
            <a:avLst/>
          </a:prstGeom>
        </p:spPr>
      </p:pic>
      <p:sp>
        <p:nvSpPr>
          <p:cNvPr id="13" name="text 1"/>
          <p:cNvSpPr txBox="1"/>
          <p:nvPr/>
        </p:nvSpPr>
        <p:spPr>
          <a:xfrm>
            <a:off x="3283331" y="1193482"/>
            <a:ext cx="2723181" cy="184666"/>
          </a:xfrm>
          <a:prstGeom prst="rect">
            <a:avLst/>
          </a:prstGeom>
        </p:spPr>
        <p:txBody>
          <a:bodyPr vert="horz" wrap="none" lIns="0" tIns="0" rIns="0" bIns="0" rtlCol="0">
            <a:spAutoFit/>
          </a:bodyPr>
          <a:lstStyle/>
          <a:p>
            <a:pPr marL="0">
              <a:lnSpc>
                <a:spcPct val="100000"/>
              </a:lnSpc>
            </a:pPr>
            <a:r>
              <a:rPr sz="1200" b="1" spc="10" dirty="0">
                <a:solidFill>
                  <a:schemeClr val="bg1"/>
                </a:solidFill>
                <a:latin typeface="Arial"/>
                <a:cs typeface="Arial"/>
              </a:rPr>
              <a:t>http://your-app.elasticbeanstalk.com</a:t>
            </a:r>
            <a:endParaRPr sz="1200">
              <a:solidFill>
                <a:schemeClr val="bg1"/>
              </a:solidFill>
              <a:latin typeface="Arial"/>
              <a:cs typeface="Arial"/>
            </a:endParaRPr>
          </a:p>
        </p:txBody>
      </p:sp>
      <p:pic>
        <p:nvPicPr>
          <p:cNvPr id="149"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17263" y="1690878"/>
            <a:ext cx="120142" cy="777493"/>
          </a:xfrm>
          <a:prstGeom prst="rect">
            <a:avLst/>
          </a:prstGeom>
        </p:spPr>
      </p:pic>
      <p:sp>
        <p:nvSpPr>
          <p:cNvPr id="14" name="object 136"/>
          <p:cNvSpPr/>
          <p:nvPr/>
        </p:nvSpPr>
        <p:spPr>
          <a:xfrm>
            <a:off x="3713988" y="3560064"/>
            <a:ext cx="1776984" cy="647700"/>
          </a:xfrm>
          <a:custGeom>
            <a:avLst/>
            <a:gdLst/>
            <a:ahLst/>
            <a:cxnLst/>
            <a:rect l="l" t="t" r="r" b="b"/>
            <a:pathLst>
              <a:path w="1776984" h="647700">
                <a:moveTo>
                  <a:pt x="9906" y="71501"/>
                </a:moveTo>
                <a:cubicBezTo>
                  <a:pt x="9906" y="37465"/>
                  <a:pt x="37465" y="9906"/>
                  <a:pt x="71501" y="9906"/>
                </a:cubicBezTo>
                <a:lnTo>
                  <a:pt x="1705483" y="9906"/>
                </a:lnTo>
                <a:cubicBezTo>
                  <a:pt x="1739519" y="9906"/>
                  <a:pt x="1767078" y="37465"/>
                  <a:pt x="1767078" y="71501"/>
                </a:cubicBezTo>
                <a:lnTo>
                  <a:pt x="1767078" y="576148"/>
                </a:lnTo>
                <a:cubicBezTo>
                  <a:pt x="1767078" y="610197"/>
                  <a:pt x="1739519" y="637794"/>
                  <a:pt x="1705483" y="637794"/>
                </a:cubicBezTo>
                <a:lnTo>
                  <a:pt x="71501" y="637794"/>
                </a:lnTo>
                <a:cubicBezTo>
                  <a:pt x="37465" y="637794"/>
                  <a:pt x="9906" y="610197"/>
                  <a:pt x="9906" y="576148"/>
                </a:cubicBezTo>
                <a:close/>
              </a:path>
            </a:pathLst>
          </a:custGeom>
          <a:ln w="19812">
            <a:solidFill>
              <a:srgbClr val="000000"/>
            </a:solidFill>
          </a:ln>
        </p:spPr>
        <p:txBody>
          <a:bodyPr wrap="square" lIns="0" tIns="0" rIns="0" bIns="0" rtlCol="0">
            <a:noAutofit/>
          </a:bodyPr>
          <a:lstStyle/>
          <a:p>
            <a:endParaRPr/>
          </a:p>
        </p:txBody>
      </p:sp>
      <p:pic>
        <p:nvPicPr>
          <p:cNvPr id="150"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32046" y="3138678"/>
            <a:ext cx="657733" cy="500761"/>
          </a:xfrm>
          <a:prstGeom prst="rect">
            <a:avLst/>
          </a:prstGeom>
        </p:spPr>
      </p:pic>
      <p:pic>
        <p:nvPicPr>
          <p:cNvPr id="151"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64380" y="3138678"/>
            <a:ext cx="688467" cy="481711"/>
          </a:xfrm>
          <a:prstGeom prst="rect">
            <a:avLst/>
          </a:prstGeom>
        </p:spPr>
      </p:pic>
      <p:pic>
        <p:nvPicPr>
          <p:cNvPr id="152"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33800" y="3639312"/>
            <a:ext cx="516636" cy="515112"/>
          </a:xfrm>
          <a:prstGeom prst="rect">
            <a:avLst/>
          </a:prstGeom>
        </p:spPr>
      </p:pic>
      <p:pic>
        <p:nvPicPr>
          <p:cNvPr id="153"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34712" y="3619500"/>
            <a:ext cx="515112" cy="5151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07" y="334899"/>
            <a:ext cx="7669822" cy="423545"/>
          </a:xfrm>
          <a:prstGeom prst="rect">
            <a:avLst/>
          </a:prstGeom>
        </p:spPr>
      </p:pic>
      <p:sp>
        <p:nvSpPr>
          <p:cNvPr id="137" name="object 137"/>
          <p:cNvSpPr/>
          <p:nvPr/>
        </p:nvSpPr>
        <p:spPr>
          <a:xfrm>
            <a:off x="2284476" y="1784603"/>
            <a:ext cx="4678680" cy="2775204"/>
          </a:xfrm>
          <a:custGeom>
            <a:avLst/>
            <a:gdLst/>
            <a:ahLst/>
            <a:cxnLst/>
            <a:rect l="l" t="t" r="r" b="b"/>
            <a:pathLst>
              <a:path w="4678680" h="2775204">
                <a:moveTo>
                  <a:pt x="19050" y="287783"/>
                </a:moveTo>
                <a:cubicBezTo>
                  <a:pt x="19050" y="139320"/>
                  <a:pt x="139319" y="19050"/>
                  <a:pt x="287782" y="19050"/>
                </a:cubicBezTo>
                <a:lnTo>
                  <a:pt x="4390898" y="19050"/>
                </a:lnTo>
                <a:cubicBezTo>
                  <a:pt x="4539361" y="19050"/>
                  <a:pt x="4659630" y="139320"/>
                  <a:pt x="4659630" y="287783"/>
                </a:cubicBezTo>
                <a:lnTo>
                  <a:pt x="4659630" y="2487423"/>
                </a:lnTo>
                <a:cubicBezTo>
                  <a:pt x="4659630" y="2635835"/>
                  <a:pt x="4539361" y="2756155"/>
                  <a:pt x="4390898" y="2756155"/>
                </a:cubicBezTo>
                <a:lnTo>
                  <a:pt x="287782" y="2756155"/>
                </a:lnTo>
                <a:cubicBezTo>
                  <a:pt x="139319" y="2756155"/>
                  <a:pt x="19050" y="2635835"/>
                  <a:pt x="19050" y="2487423"/>
                </a:cubicBezTo>
                <a:close/>
              </a:path>
            </a:pathLst>
          </a:custGeom>
          <a:ln w="38100">
            <a:solidFill>
              <a:srgbClr val="F7C880"/>
            </a:solidFill>
          </a:ln>
        </p:spPr>
        <p:txBody>
          <a:bodyPr wrap="square" lIns="0" tIns="0" rIns="0" bIns="0" rtlCol="0">
            <a:noAutofit/>
          </a:bodyPr>
          <a:lstStyle/>
          <a:p>
            <a:endParaRPr/>
          </a:p>
        </p:txBody>
      </p:sp>
      <p:pic>
        <p:nvPicPr>
          <p:cNvPr id="15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092" y="1778508"/>
            <a:ext cx="339852" cy="2772156"/>
          </a:xfrm>
          <a:prstGeom prst="rect">
            <a:avLst/>
          </a:prstGeom>
        </p:spPr>
      </p:pic>
      <p:pic>
        <p:nvPicPr>
          <p:cNvPr id="15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520" y="1773936"/>
            <a:ext cx="348996" cy="2781299"/>
          </a:xfrm>
          <a:prstGeom prst="rect">
            <a:avLst/>
          </a:prstGeom>
        </p:spPr>
      </p:pic>
      <p:pic>
        <p:nvPicPr>
          <p:cNvPr id="15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288" y="2570988"/>
            <a:ext cx="236220" cy="1182624"/>
          </a:xfrm>
          <a:prstGeom prst="rect">
            <a:avLst/>
          </a:prstGeom>
        </p:spPr>
      </p:pic>
      <p:pic>
        <p:nvPicPr>
          <p:cNvPr id="15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9467" y="2605913"/>
            <a:ext cx="166370" cy="1112774"/>
          </a:xfrm>
          <a:prstGeom prst="rect">
            <a:avLst/>
          </a:prstGeom>
        </p:spPr>
      </p:pic>
      <p:pic>
        <p:nvPicPr>
          <p:cNvPr id="16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323" y="2596769"/>
            <a:ext cx="184658" cy="1131062"/>
          </a:xfrm>
          <a:prstGeom prst="rect">
            <a:avLst/>
          </a:prstGeom>
        </p:spPr>
      </p:pic>
      <p:pic>
        <p:nvPicPr>
          <p:cNvPr id="161"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1656" y="1778508"/>
            <a:ext cx="97536" cy="2784348"/>
          </a:xfrm>
          <a:prstGeom prst="rect">
            <a:avLst/>
          </a:prstGeom>
        </p:spPr>
      </p:pic>
      <p:pic>
        <p:nvPicPr>
          <p:cNvPr id="162"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15228" y="2199132"/>
            <a:ext cx="428244" cy="428244"/>
          </a:xfrm>
          <a:prstGeom prst="rect">
            <a:avLst/>
          </a:prstGeom>
        </p:spPr>
      </p:pic>
      <p:sp>
        <p:nvSpPr>
          <p:cNvPr id="138" name="object 138"/>
          <p:cNvSpPr/>
          <p:nvPr/>
        </p:nvSpPr>
        <p:spPr>
          <a:xfrm>
            <a:off x="5928360" y="1921764"/>
            <a:ext cx="650747" cy="202692"/>
          </a:xfrm>
          <a:custGeom>
            <a:avLst/>
            <a:gdLst/>
            <a:ahLst/>
            <a:cxnLst/>
            <a:rect l="l" t="t" r="r" b="b"/>
            <a:pathLst>
              <a:path w="650747" h="202692">
                <a:moveTo>
                  <a:pt x="33782" y="0"/>
                </a:moveTo>
                <a:lnTo>
                  <a:pt x="616966" y="0"/>
                </a:lnTo>
                <a:cubicBezTo>
                  <a:pt x="635634" y="0"/>
                  <a:pt x="650747" y="15113"/>
                  <a:pt x="650747" y="33782"/>
                </a:cubicBezTo>
                <a:lnTo>
                  <a:pt x="650747" y="202692"/>
                </a:lnTo>
                <a:lnTo>
                  <a:pt x="0" y="202692"/>
                </a:lnTo>
                <a:lnTo>
                  <a:pt x="0" y="33782"/>
                </a:lnTo>
                <a:cubicBezTo>
                  <a:pt x="0" y="15113"/>
                  <a:pt x="15113" y="0"/>
                  <a:pt x="33782"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2" name="text 1"/>
          <p:cNvSpPr txBox="1"/>
          <p:nvPr/>
        </p:nvSpPr>
        <p:spPr>
          <a:xfrm>
            <a:off x="6096000" y="1953333"/>
            <a:ext cx="327013"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Alert</a:t>
            </a:r>
            <a:endParaRPr sz="1100">
              <a:solidFill>
                <a:schemeClr val="bg1"/>
              </a:solidFill>
              <a:latin typeface="Arial"/>
              <a:cs typeface="Arial"/>
            </a:endParaRPr>
          </a:p>
        </p:txBody>
      </p:sp>
      <p:sp>
        <p:nvSpPr>
          <p:cNvPr id="139" name="object 139"/>
          <p:cNvSpPr/>
          <p:nvPr/>
        </p:nvSpPr>
        <p:spPr>
          <a:xfrm>
            <a:off x="5923788" y="2138172"/>
            <a:ext cx="659891" cy="566928"/>
          </a:xfrm>
          <a:custGeom>
            <a:avLst/>
            <a:gdLst/>
            <a:ahLst/>
            <a:cxnLst/>
            <a:rect l="l" t="t" r="r" b="b"/>
            <a:pathLst>
              <a:path w="659891" h="566928">
                <a:moveTo>
                  <a:pt x="4572" y="4572"/>
                </a:moveTo>
                <a:lnTo>
                  <a:pt x="4572" y="562356"/>
                </a:lnTo>
                <a:lnTo>
                  <a:pt x="655319" y="562356"/>
                </a:lnTo>
                <a:lnTo>
                  <a:pt x="655319"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sp>
        <p:nvSpPr>
          <p:cNvPr id="140" name="object 140"/>
          <p:cNvSpPr/>
          <p:nvPr/>
        </p:nvSpPr>
        <p:spPr>
          <a:xfrm>
            <a:off x="3102864" y="2244852"/>
            <a:ext cx="2708148" cy="2237232"/>
          </a:xfrm>
          <a:custGeom>
            <a:avLst/>
            <a:gdLst/>
            <a:ahLst/>
            <a:cxnLst/>
            <a:rect l="l" t="t" r="r" b="b"/>
            <a:pathLst>
              <a:path w="2708148" h="2237232">
                <a:moveTo>
                  <a:pt x="3048" y="222123"/>
                </a:moveTo>
                <a:cubicBezTo>
                  <a:pt x="3048" y="101092"/>
                  <a:pt x="101092" y="3048"/>
                  <a:pt x="222123" y="3048"/>
                </a:cubicBezTo>
                <a:lnTo>
                  <a:pt x="2486025" y="3048"/>
                </a:lnTo>
                <a:cubicBezTo>
                  <a:pt x="2607056" y="3048"/>
                  <a:pt x="2705100" y="101092"/>
                  <a:pt x="2705100" y="222123"/>
                </a:cubicBezTo>
                <a:lnTo>
                  <a:pt x="2705100" y="2015134"/>
                </a:lnTo>
                <a:cubicBezTo>
                  <a:pt x="2705100" y="2136114"/>
                  <a:pt x="2607056" y="2234184"/>
                  <a:pt x="2486025" y="2234184"/>
                </a:cubicBezTo>
                <a:lnTo>
                  <a:pt x="222123" y="2234184"/>
                </a:lnTo>
                <a:cubicBezTo>
                  <a:pt x="101092" y="2234184"/>
                  <a:pt x="3048" y="2136114"/>
                  <a:pt x="3048" y="2015134"/>
                </a:cubicBezTo>
                <a:close/>
              </a:path>
            </a:pathLst>
          </a:custGeom>
          <a:ln w="6096">
            <a:solidFill>
              <a:srgbClr val="000000"/>
            </a:solidFill>
          </a:ln>
        </p:spPr>
        <p:txBody>
          <a:bodyPr wrap="square" lIns="0" tIns="0" rIns="0" bIns="0" rtlCol="0">
            <a:noAutofit/>
          </a:bodyPr>
          <a:lstStyle/>
          <a:p>
            <a:endParaRPr/>
          </a:p>
        </p:txBody>
      </p:sp>
      <p:sp>
        <p:nvSpPr>
          <p:cNvPr id="141" name="object 141"/>
          <p:cNvSpPr/>
          <p:nvPr/>
        </p:nvSpPr>
        <p:spPr>
          <a:xfrm>
            <a:off x="5935980" y="2769108"/>
            <a:ext cx="650748" cy="227076"/>
          </a:xfrm>
          <a:custGeom>
            <a:avLst/>
            <a:gdLst/>
            <a:ahLst/>
            <a:cxnLst/>
            <a:rect l="l" t="t" r="r" b="b"/>
            <a:pathLst>
              <a:path w="650748" h="227076">
                <a:moveTo>
                  <a:pt x="37846" y="0"/>
                </a:moveTo>
                <a:lnTo>
                  <a:pt x="612901" y="0"/>
                </a:lnTo>
                <a:cubicBezTo>
                  <a:pt x="633857" y="0"/>
                  <a:pt x="650748" y="16891"/>
                  <a:pt x="650748" y="37846"/>
                </a:cubicBezTo>
                <a:lnTo>
                  <a:pt x="650748"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3" name="text 1"/>
          <p:cNvSpPr txBox="1"/>
          <p:nvPr/>
        </p:nvSpPr>
        <p:spPr>
          <a:xfrm>
            <a:off x="6134989" y="2792168"/>
            <a:ext cx="263534"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Log</a:t>
            </a:r>
            <a:endParaRPr sz="1100">
              <a:solidFill>
                <a:schemeClr val="bg1"/>
              </a:solidFill>
              <a:latin typeface="Arial"/>
              <a:cs typeface="Arial"/>
            </a:endParaRPr>
          </a:p>
        </p:txBody>
      </p:sp>
      <p:sp>
        <p:nvSpPr>
          <p:cNvPr id="142" name="object 142"/>
          <p:cNvSpPr/>
          <p:nvPr/>
        </p:nvSpPr>
        <p:spPr>
          <a:xfrm>
            <a:off x="5932932" y="3009900"/>
            <a:ext cx="658368" cy="566928"/>
          </a:xfrm>
          <a:custGeom>
            <a:avLst/>
            <a:gdLst/>
            <a:ahLst/>
            <a:cxnLst/>
            <a:rect l="l" t="t" r="r" b="b"/>
            <a:pathLst>
              <a:path w="658368" h="566928">
                <a:moveTo>
                  <a:pt x="4572" y="4572"/>
                </a:moveTo>
                <a:lnTo>
                  <a:pt x="4572" y="562356"/>
                </a:lnTo>
                <a:lnTo>
                  <a:pt x="653796" y="562356"/>
                </a:lnTo>
                <a:lnTo>
                  <a:pt x="653796"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pic>
        <p:nvPicPr>
          <p:cNvPr id="163"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7900" y="3119628"/>
            <a:ext cx="376428" cy="376428"/>
          </a:xfrm>
          <a:prstGeom prst="rect">
            <a:avLst/>
          </a:prstGeom>
        </p:spPr>
      </p:pic>
      <p:sp>
        <p:nvSpPr>
          <p:cNvPr id="143" name="object 143"/>
          <p:cNvSpPr/>
          <p:nvPr/>
        </p:nvSpPr>
        <p:spPr>
          <a:xfrm>
            <a:off x="5928360" y="3640836"/>
            <a:ext cx="650747" cy="227076"/>
          </a:xfrm>
          <a:custGeom>
            <a:avLst/>
            <a:gdLst/>
            <a:ahLst/>
            <a:cxnLst/>
            <a:rect l="l" t="t" r="r" b="b"/>
            <a:pathLst>
              <a:path w="650747" h="227076">
                <a:moveTo>
                  <a:pt x="37846" y="0"/>
                </a:moveTo>
                <a:lnTo>
                  <a:pt x="612902" y="0"/>
                </a:lnTo>
                <a:cubicBezTo>
                  <a:pt x="633857" y="0"/>
                  <a:pt x="650747" y="16891"/>
                  <a:pt x="650747" y="37846"/>
                </a:cubicBezTo>
                <a:lnTo>
                  <a:pt x="650747" y="227076"/>
                </a:lnTo>
                <a:lnTo>
                  <a:pt x="0" y="227076"/>
                </a:lnTo>
                <a:lnTo>
                  <a:pt x="0" y="37846"/>
                </a:lnTo>
                <a:cubicBezTo>
                  <a:pt x="0" y="16891"/>
                  <a:pt x="16891" y="0"/>
                  <a:pt x="37846" y="0"/>
                </a:cubicBezTo>
                <a:close/>
              </a:path>
            </a:pathLst>
          </a:custGeom>
          <a:solidFill>
            <a:srgbClr val="A7A7A7"/>
          </a:solidFill>
        </p:spPr>
        <p:txBody>
          <a:bodyPr wrap="square" lIns="0" tIns="0" rIns="0" bIns="0" rtlCol="0">
            <a:noAutofit/>
          </a:bodyPr>
          <a:lstStyle/>
          <a:p>
            <a:endParaRPr>
              <a:solidFill>
                <a:schemeClr val="bg1"/>
              </a:solidFill>
            </a:endParaRPr>
          </a:p>
        </p:txBody>
      </p:sp>
      <p:sp>
        <p:nvSpPr>
          <p:cNvPr id="4" name="text 1"/>
          <p:cNvSpPr txBox="1"/>
          <p:nvPr/>
        </p:nvSpPr>
        <p:spPr>
          <a:xfrm>
            <a:off x="6109716" y="3664150"/>
            <a:ext cx="293991" cy="169277"/>
          </a:xfrm>
          <a:prstGeom prst="rect">
            <a:avLst/>
          </a:prstGeom>
        </p:spPr>
        <p:txBody>
          <a:bodyPr vert="horz" wrap="none" lIns="0" tIns="0" rIns="0" bIns="0" rtlCol="0">
            <a:spAutoFit/>
          </a:bodyPr>
          <a:lstStyle/>
          <a:p>
            <a:pPr marL="0">
              <a:lnSpc>
                <a:spcPct val="100000"/>
              </a:lnSpc>
            </a:pPr>
            <a:r>
              <a:rPr sz="1100" b="1" spc="10" dirty="0">
                <a:solidFill>
                  <a:schemeClr val="bg1"/>
                </a:solidFill>
                <a:latin typeface="Arial"/>
                <a:cs typeface="Arial"/>
              </a:rPr>
              <a:t>Mon</a:t>
            </a:r>
            <a:endParaRPr sz="1100">
              <a:solidFill>
                <a:schemeClr val="bg1"/>
              </a:solidFill>
              <a:latin typeface="Arial"/>
              <a:cs typeface="Arial"/>
            </a:endParaRPr>
          </a:p>
        </p:txBody>
      </p:sp>
      <p:sp>
        <p:nvSpPr>
          <p:cNvPr id="144" name="object 144"/>
          <p:cNvSpPr/>
          <p:nvPr/>
        </p:nvSpPr>
        <p:spPr>
          <a:xfrm>
            <a:off x="5923788" y="3881628"/>
            <a:ext cx="659891" cy="568452"/>
          </a:xfrm>
          <a:custGeom>
            <a:avLst/>
            <a:gdLst/>
            <a:ahLst/>
            <a:cxnLst/>
            <a:rect l="l" t="t" r="r" b="b"/>
            <a:pathLst>
              <a:path w="659891" h="568452">
                <a:moveTo>
                  <a:pt x="4572" y="4572"/>
                </a:moveTo>
                <a:lnTo>
                  <a:pt x="4572" y="563880"/>
                </a:lnTo>
                <a:lnTo>
                  <a:pt x="655319" y="563880"/>
                </a:lnTo>
                <a:lnTo>
                  <a:pt x="655319" y="4572"/>
                </a:lnTo>
                <a:lnTo>
                  <a:pt x="4572" y="4572"/>
                </a:lnTo>
                <a:close/>
              </a:path>
            </a:pathLst>
          </a:custGeom>
          <a:ln w="9144">
            <a:solidFill>
              <a:srgbClr val="FFFFFF"/>
            </a:solidFill>
          </a:ln>
        </p:spPr>
        <p:txBody>
          <a:bodyPr wrap="square" lIns="0" tIns="0" rIns="0" bIns="0" rtlCol="0">
            <a:noAutofit/>
          </a:bodyPr>
          <a:lstStyle/>
          <a:p>
            <a:endParaRPr/>
          </a:p>
        </p:txBody>
      </p:sp>
      <p:pic>
        <p:nvPicPr>
          <p:cNvPr id="164"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15228" y="3974592"/>
            <a:ext cx="394716" cy="394716"/>
          </a:xfrm>
          <a:prstGeom prst="rect">
            <a:avLst/>
          </a:prstGeom>
        </p:spPr>
      </p:pic>
      <p:sp>
        <p:nvSpPr>
          <p:cNvPr id="145" name="object 145"/>
          <p:cNvSpPr/>
          <p:nvPr/>
        </p:nvSpPr>
        <p:spPr>
          <a:xfrm>
            <a:off x="3639312" y="2953512"/>
            <a:ext cx="726948" cy="832104"/>
          </a:xfrm>
          <a:custGeom>
            <a:avLst/>
            <a:gdLst/>
            <a:ahLst/>
            <a:cxnLst/>
            <a:rect l="l" t="t" r="r" b="b"/>
            <a:pathLst>
              <a:path w="726948" h="832104">
                <a:moveTo>
                  <a:pt x="9906" y="79375"/>
                </a:moveTo>
                <a:cubicBezTo>
                  <a:pt x="9906" y="41021"/>
                  <a:pt x="41021" y="9906"/>
                  <a:pt x="79375" y="9906"/>
                </a:cubicBezTo>
                <a:lnTo>
                  <a:pt x="647573" y="9906"/>
                </a:lnTo>
                <a:cubicBezTo>
                  <a:pt x="685927" y="9906"/>
                  <a:pt x="717042" y="41021"/>
                  <a:pt x="717042" y="79375"/>
                </a:cubicBezTo>
                <a:lnTo>
                  <a:pt x="717042" y="752729"/>
                </a:lnTo>
                <a:cubicBezTo>
                  <a:pt x="717042" y="791083"/>
                  <a:pt x="685927" y="822198"/>
                  <a:pt x="647573" y="822198"/>
                </a:cubicBezTo>
                <a:lnTo>
                  <a:pt x="79375" y="822198"/>
                </a:lnTo>
                <a:cubicBezTo>
                  <a:pt x="41021" y="822198"/>
                  <a:pt x="9906" y="791083"/>
                  <a:pt x="9906" y="752729"/>
                </a:cubicBezTo>
                <a:close/>
              </a:path>
            </a:pathLst>
          </a:custGeom>
          <a:ln w="19812">
            <a:solidFill>
              <a:srgbClr val="F7971F"/>
            </a:solidFill>
          </a:ln>
        </p:spPr>
        <p:txBody>
          <a:bodyPr wrap="square" lIns="0" tIns="0" rIns="0" bIns="0" rtlCol="0">
            <a:noAutofit/>
          </a:bodyPr>
          <a:lstStyle/>
          <a:p>
            <a:endParaRPr>
              <a:solidFill>
                <a:schemeClr val="bg1"/>
              </a:solidFill>
            </a:endParaRPr>
          </a:p>
        </p:txBody>
      </p:sp>
      <p:sp>
        <p:nvSpPr>
          <p:cNvPr id="146" name="object 146"/>
          <p:cNvSpPr/>
          <p:nvPr/>
        </p:nvSpPr>
        <p:spPr>
          <a:xfrm>
            <a:off x="3561588" y="2865120"/>
            <a:ext cx="2086355" cy="954024"/>
          </a:xfrm>
          <a:custGeom>
            <a:avLst/>
            <a:gdLst/>
            <a:ahLst/>
            <a:cxnLst/>
            <a:rect l="l" t="t" r="r" b="b"/>
            <a:pathLst>
              <a:path w="2086355" h="954024">
                <a:moveTo>
                  <a:pt x="4571" y="4572"/>
                </a:moveTo>
                <a:lnTo>
                  <a:pt x="4571" y="949452"/>
                </a:lnTo>
                <a:lnTo>
                  <a:pt x="2081784" y="949452"/>
                </a:lnTo>
                <a:lnTo>
                  <a:pt x="2081784" y="4572"/>
                </a:lnTo>
                <a:lnTo>
                  <a:pt x="4571" y="4572"/>
                </a:lnTo>
                <a:close/>
              </a:path>
            </a:pathLst>
          </a:custGeom>
          <a:ln w="9144">
            <a:solidFill>
              <a:srgbClr val="575757"/>
            </a:solidFill>
          </a:ln>
        </p:spPr>
        <p:txBody>
          <a:bodyPr wrap="square" lIns="0" tIns="0" rIns="0" bIns="0" rtlCol="0">
            <a:noAutofit/>
          </a:bodyPr>
          <a:lstStyle/>
          <a:p>
            <a:endParaRPr>
              <a:solidFill>
                <a:schemeClr val="bg1"/>
              </a:solidFill>
            </a:endParaRPr>
          </a:p>
        </p:txBody>
      </p:sp>
      <p:pic>
        <p:nvPicPr>
          <p:cNvPr id="165"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29356" y="2862072"/>
            <a:ext cx="318515" cy="957072"/>
          </a:xfrm>
          <a:prstGeom prst="rect">
            <a:avLst/>
          </a:prstGeom>
        </p:spPr>
      </p:pic>
      <p:sp>
        <p:nvSpPr>
          <p:cNvPr id="5" name="text 1"/>
          <p:cNvSpPr txBox="1"/>
          <p:nvPr/>
        </p:nvSpPr>
        <p:spPr>
          <a:xfrm rot="-5400000">
            <a:off x="3223592" y="3208859"/>
            <a:ext cx="351699"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App</a:t>
            </a:r>
            <a:endParaRPr sz="1400">
              <a:solidFill>
                <a:schemeClr val="bg1"/>
              </a:solidFill>
              <a:latin typeface="Arial"/>
              <a:cs typeface="Arial"/>
            </a:endParaRPr>
          </a:p>
        </p:txBody>
      </p:sp>
      <p:sp>
        <p:nvSpPr>
          <p:cNvPr id="6" name="text 1"/>
          <p:cNvSpPr txBox="1"/>
          <p:nvPr/>
        </p:nvSpPr>
        <p:spPr>
          <a:xfrm>
            <a:off x="4169028" y="3630581"/>
            <a:ext cx="156453" cy="138499"/>
          </a:xfrm>
          <a:prstGeom prst="rect">
            <a:avLst/>
          </a:prstGeom>
        </p:spPr>
        <p:txBody>
          <a:bodyPr vert="horz" wrap="none" lIns="0" tIns="0" rIns="0" bIns="0" rtlCol="0">
            <a:spAutoFit/>
          </a:bodyPr>
          <a:lstStyle/>
          <a:p>
            <a:pPr marL="0">
              <a:lnSpc>
                <a:spcPct val="100000"/>
              </a:lnSpc>
            </a:pPr>
            <a:r>
              <a:rPr sz="900" b="1" spc="10" dirty="0">
                <a:solidFill>
                  <a:schemeClr val="bg1"/>
                </a:solidFill>
                <a:latin typeface="Arial"/>
                <a:cs typeface="Arial"/>
              </a:rPr>
              <a:t>AZ</a:t>
            </a:r>
            <a:endParaRPr sz="900">
              <a:solidFill>
                <a:schemeClr val="bg1"/>
              </a:solidFill>
              <a:latin typeface="Arial"/>
              <a:cs typeface="Arial"/>
            </a:endParaRPr>
          </a:p>
        </p:txBody>
      </p:sp>
      <p:sp>
        <p:nvSpPr>
          <p:cNvPr id="147" name="object 147"/>
          <p:cNvSpPr/>
          <p:nvPr/>
        </p:nvSpPr>
        <p:spPr>
          <a:xfrm>
            <a:off x="4841748" y="2953512"/>
            <a:ext cx="726948" cy="832104"/>
          </a:xfrm>
          <a:custGeom>
            <a:avLst/>
            <a:gdLst/>
            <a:ahLst/>
            <a:cxnLst/>
            <a:rect l="l" t="t" r="r" b="b"/>
            <a:pathLst>
              <a:path w="726948" h="832104">
                <a:moveTo>
                  <a:pt x="9906" y="79375"/>
                </a:moveTo>
                <a:cubicBezTo>
                  <a:pt x="9906" y="41021"/>
                  <a:pt x="41021" y="9906"/>
                  <a:pt x="79375" y="9906"/>
                </a:cubicBezTo>
                <a:lnTo>
                  <a:pt x="647573" y="9906"/>
                </a:lnTo>
                <a:cubicBezTo>
                  <a:pt x="685927" y="9906"/>
                  <a:pt x="717042" y="41021"/>
                  <a:pt x="717042" y="79375"/>
                </a:cubicBezTo>
                <a:lnTo>
                  <a:pt x="717042" y="752729"/>
                </a:lnTo>
                <a:cubicBezTo>
                  <a:pt x="717042" y="791083"/>
                  <a:pt x="685927" y="822198"/>
                  <a:pt x="647573" y="822198"/>
                </a:cubicBezTo>
                <a:lnTo>
                  <a:pt x="79375" y="822198"/>
                </a:lnTo>
                <a:cubicBezTo>
                  <a:pt x="41021" y="822198"/>
                  <a:pt x="9906" y="791083"/>
                  <a:pt x="9906" y="752729"/>
                </a:cubicBezTo>
                <a:close/>
              </a:path>
            </a:pathLst>
          </a:custGeom>
          <a:ln w="19812">
            <a:solidFill>
              <a:srgbClr val="F7971F"/>
            </a:solidFill>
          </a:ln>
        </p:spPr>
        <p:txBody>
          <a:bodyPr wrap="square" lIns="0" tIns="0" rIns="0" bIns="0" rtlCol="0">
            <a:noAutofit/>
          </a:bodyPr>
          <a:lstStyle/>
          <a:p>
            <a:endParaRPr>
              <a:solidFill>
                <a:schemeClr val="bg1"/>
              </a:solidFill>
            </a:endParaRPr>
          </a:p>
        </p:txBody>
      </p:sp>
      <p:sp>
        <p:nvSpPr>
          <p:cNvPr id="148" name="object 148"/>
          <p:cNvSpPr/>
          <p:nvPr/>
        </p:nvSpPr>
        <p:spPr>
          <a:xfrm>
            <a:off x="3713988" y="3040380"/>
            <a:ext cx="1776984" cy="647700"/>
          </a:xfrm>
          <a:custGeom>
            <a:avLst/>
            <a:gdLst/>
            <a:ahLst/>
            <a:cxnLst/>
            <a:rect l="l" t="t" r="r" b="b"/>
            <a:pathLst>
              <a:path w="1776984" h="647700">
                <a:moveTo>
                  <a:pt x="9906" y="71501"/>
                </a:moveTo>
                <a:cubicBezTo>
                  <a:pt x="9906" y="37465"/>
                  <a:pt x="37465" y="9906"/>
                  <a:pt x="71501" y="9906"/>
                </a:cubicBezTo>
                <a:lnTo>
                  <a:pt x="1705483" y="9906"/>
                </a:lnTo>
                <a:cubicBezTo>
                  <a:pt x="1739519" y="9906"/>
                  <a:pt x="1767078" y="37465"/>
                  <a:pt x="1767078" y="71501"/>
                </a:cubicBezTo>
                <a:lnTo>
                  <a:pt x="1767078" y="576199"/>
                </a:lnTo>
                <a:cubicBezTo>
                  <a:pt x="1767078" y="610235"/>
                  <a:pt x="1739519" y="637794"/>
                  <a:pt x="1705483" y="637794"/>
                </a:cubicBezTo>
                <a:lnTo>
                  <a:pt x="71501" y="637794"/>
                </a:lnTo>
                <a:cubicBezTo>
                  <a:pt x="37465" y="637794"/>
                  <a:pt x="9906" y="610235"/>
                  <a:pt x="9906" y="576199"/>
                </a:cubicBezTo>
                <a:close/>
              </a:path>
            </a:pathLst>
          </a:custGeom>
          <a:ln w="19812">
            <a:solidFill>
              <a:srgbClr val="000000"/>
            </a:solidFill>
          </a:ln>
        </p:spPr>
        <p:txBody>
          <a:bodyPr wrap="square" lIns="0" tIns="0" rIns="0" bIns="0" rtlCol="0">
            <a:noAutofit/>
          </a:bodyPr>
          <a:lstStyle/>
          <a:p>
            <a:endParaRPr>
              <a:solidFill>
                <a:schemeClr val="bg1"/>
              </a:solidFill>
            </a:endParaRPr>
          </a:p>
        </p:txBody>
      </p:sp>
      <p:pic>
        <p:nvPicPr>
          <p:cNvPr id="166"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32046" y="1710690"/>
            <a:ext cx="657352" cy="1408429"/>
          </a:xfrm>
          <a:prstGeom prst="rect">
            <a:avLst/>
          </a:prstGeom>
        </p:spPr>
      </p:pic>
      <p:pic>
        <p:nvPicPr>
          <p:cNvPr id="167"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64380" y="1710690"/>
            <a:ext cx="688848" cy="1389379"/>
          </a:xfrm>
          <a:prstGeom prst="rect">
            <a:avLst/>
          </a:prstGeom>
        </p:spPr>
      </p:pic>
      <p:pic>
        <p:nvPicPr>
          <p:cNvPr id="168"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33800" y="3118104"/>
            <a:ext cx="516636" cy="515112"/>
          </a:xfrm>
          <a:prstGeom prst="rect">
            <a:avLst/>
          </a:prstGeom>
        </p:spPr>
      </p:pic>
      <p:pic>
        <p:nvPicPr>
          <p:cNvPr id="169"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4712" y="3098292"/>
            <a:ext cx="515112" cy="516636"/>
          </a:xfrm>
          <a:prstGeom prst="rect">
            <a:avLst/>
          </a:prstGeom>
        </p:spPr>
      </p:pic>
      <p:pic>
        <p:nvPicPr>
          <p:cNvPr id="170"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30624" y="888492"/>
            <a:ext cx="731520" cy="731520"/>
          </a:xfrm>
          <a:prstGeom prst="rect">
            <a:avLst/>
          </a:prstGeom>
        </p:spPr>
      </p:pic>
      <p:sp>
        <p:nvSpPr>
          <p:cNvPr id="7" name="text 1"/>
          <p:cNvSpPr txBox="1"/>
          <p:nvPr/>
        </p:nvSpPr>
        <p:spPr>
          <a:xfrm>
            <a:off x="4239133" y="1564938"/>
            <a:ext cx="692818" cy="153888"/>
          </a:xfrm>
          <a:prstGeom prst="rect">
            <a:avLst/>
          </a:prstGeom>
        </p:spPr>
        <p:txBody>
          <a:bodyPr vert="horz" wrap="none" lIns="0" tIns="0" rIns="0" bIns="0" rtlCol="0">
            <a:spAutoFit/>
          </a:bodyPr>
          <a:lstStyle/>
          <a:p>
            <a:pPr marL="0">
              <a:lnSpc>
                <a:spcPct val="100000"/>
              </a:lnSpc>
            </a:pPr>
            <a:r>
              <a:rPr sz="1000" b="1" spc="10" dirty="0">
                <a:solidFill>
                  <a:schemeClr val="bg1"/>
                </a:solidFill>
                <a:latin typeface="Arial"/>
                <a:cs typeface="Arial"/>
              </a:rPr>
              <a:t>SQS queue</a:t>
            </a:r>
            <a:endParaRPr sz="1000">
              <a:solidFill>
                <a:schemeClr val="bg1"/>
              </a:solidFill>
              <a:latin typeface="Arial"/>
              <a:cs typeface="Arial"/>
            </a:endParaRPr>
          </a:p>
        </p:txBody>
      </p:sp>
      <p:pic>
        <p:nvPicPr>
          <p:cNvPr id="171"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14372" y="931164"/>
            <a:ext cx="580644" cy="580644"/>
          </a:xfrm>
          <a:prstGeom prst="rect">
            <a:avLst/>
          </a:prstGeom>
        </p:spPr>
      </p:pic>
      <p:pic>
        <p:nvPicPr>
          <p:cNvPr id="172"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02764" y="1007364"/>
            <a:ext cx="580644" cy="580644"/>
          </a:xfrm>
          <a:prstGeom prst="rect">
            <a:avLst/>
          </a:prstGeom>
        </p:spPr>
      </p:pic>
      <p:pic>
        <p:nvPicPr>
          <p:cNvPr id="173"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92680" y="1083564"/>
            <a:ext cx="579120" cy="580644"/>
          </a:xfrm>
          <a:prstGeom prst="rect">
            <a:avLst/>
          </a:prstGeom>
        </p:spPr>
      </p:pic>
      <p:sp>
        <p:nvSpPr>
          <p:cNvPr id="8" name="text 1"/>
          <p:cNvSpPr txBox="1"/>
          <p:nvPr/>
        </p:nvSpPr>
        <p:spPr>
          <a:xfrm>
            <a:off x="2320163" y="1577765"/>
            <a:ext cx="643125" cy="153888"/>
          </a:xfrm>
          <a:prstGeom prst="rect">
            <a:avLst/>
          </a:prstGeom>
        </p:spPr>
        <p:txBody>
          <a:bodyPr vert="horz" wrap="none" lIns="0" tIns="0" rIns="0" bIns="0" rtlCol="0">
            <a:spAutoFit/>
          </a:bodyPr>
          <a:lstStyle/>
          <a:p>
            <a:pPr marL="0">
              <a:lnSpc>
                <a:spcPct val="100000"/>
              </a:lnSpc>
            </a:pPr>
            <a:r>
              <a:rPr sz="1000" b="1" spc="10" dirty="0">
                <a:solidFill>
                  <a:schemeClr val="bg1"/>
                </a:solidFill>
                <a:latin typeface="Arial"/>
                <a:cs typeface="Arial"/>
              </a:rPr>
              <a:t>Producers</a:t>
            </a:r>
            <a:endParaRPr sz="1000">
              <a:solidFill>
                <a:schemeClr val="bg1"/>
              </a:solidFill>
              <a:latin typeface="Arial"/>
              <a:cs typeface="Arial"/>
            </a:endParaRPr>
          </a:p>
        </p:txBody>
      </p:sp>
      <p:sp>
        <p:nvSpPr>
          <p:cNvPr id="149" name="object 149"/>
          <p:cNvSpPr/>
          <p:nvPr/>
        </p:nvSpPr>
        <p:spPr>
          <a:xfrm>
            <a:off x="2960370" y="1194943"/>
            <a:ext cx="1271778" cy="120141"/>
          </a:xfrm>
          <a:custGeom>
            <a:avLst/>
            <a:gdLst/>
            <a:ahLst/>
            <a:cxnLst/>
            <a:rect l="l" t="t" r="r" b="b"/>
            <a:pathLst>
              <a:path w="1271778" h="120141">
                <a:moveTo>
                  <a:pt x="0" y="76453"/>
                </a:moveTo>
                <a:lnTo>
                  <a:pt x="77724" y="76453"/>
                </a:lnTo>
                <a:lnTo>
                  <a:pt x="77724" y="50546"/>
                </a:lnTo>
                <a:lnTo>
                  <a:pt x="0" y="50546"/>
                </a:lnTo>
                <a:close/>
                <a:moveTo>
                  <a:pt x="103632" y="76453"/>
                </a:moveTo>
                <a:lnTo>
                  <a:pt x="181356" y="76453"/>
                </a:lnTo>
                <a:lnTo>
                  <a:pt x="181356" y="50546"/>
                </a:lnTo>
                <a:lnTo>
                  <a:pt x="103632" y="50546"/>
                </a:lnTo>
                <a:close/>
                <a:moveTo>
                  <a:pt x="207264" y="76453"/>
                </a:moveTo>
                <a:lnTo>
                  <a:pt x="284988" y="76453"/>
                </a:lnTo>
                <a:lnTo>
                  <a:pt x="284988" y="50546"/>
                </a:lnTo>
                <a:lnTo>
                  <a:pt x="207264" y="50546"/>
                </a:lnTo>
                <a:close/>
                <a:moveTo>
                  <a:pt x="310895" y="76453"/>
                </a:moveTo>
                <a:lnTo>
                  <a:pt x="388620" y="76453"/>
                </a:lnTo>
                <a:lnTo>
                  <a:pt x="388620" y="50546"/>
                </a:lnTo>
                <a:lnTo>
                  <a:pt x="310895" y="50546"/>
                </a:lnTo>
                <a:close/>
                <a:moveTo>
                  <a:pt x="414528" y="76453"/>
                </a:moveTo>
                <a:lnTo>
                  <a:pt x="492251" y="76453"/>
                </a:lnTo>
                <a:lnTo>
                  <a:pt x="492251" y="50546"/>
                </a:lnTo>
                <a:lnTo>
                  <a:pt x="414528" y="50546"/>
                </a:lnTo>
                <a:close/>
                <a:moveTo>
                  <a:pt x="518160" y="76453"/>
                </a:moveTo>
                <a:lnTo>
                  <a:pt x="595883" y="76453"/>
                </a:lnTo>
                <a:lnTo>
                  <a:pt x="595883" y="50546"/>
                </a:lnTo>
                <a:lnTo>
                  <a:pt x="518160" y="50546"/>
                </a:lnTo>
                <a:close/>
                <a:moveTo>
                  <a:pt x="621792" y="76453"/>
                </a:moveTo>
                <a:lnTo>
                  <a:pt x="635889" y="76453"/>
                </a:lnTo>
                <a:cubicBezTo>
                  <a:pt x="643001" y="76453"/>
                  <a:pt x="648843" y="70612"/>
                  <a:pt x="648843" y="63500"/>
                </a:cubicBezTo>
                <a:lnTo>
                  <a:pt x="648843" y="60071"/>
                </a:lnTo>
                <a:lnTo>
                  <a:pt x="635889" y="73025"/>
                </a:lnTo>
                <a:lnTo>
                  <a:pt x="696087" y="73025"/>
                </a:lnTo>
                <a:lnTo>
                  <a:pt x="696087" y="47116"/>
                </a:lnTo>
                <a:lnTo>
                  <a:pt x="635889" y="47116"/>
                </a:lnTo>
                <a:cubicBezTo>
                  <a:pt x="628650" y="47116"/>
                  <a:pt x="622935" y="52959"/>
                  <a:pt x="622935" y="60071"/>
                </a:cubicBezTo>
                <a:lnTo>
                  <a:pt x="622935" y="63500"/>
                </a:lnTo>
                <a:lnTo>
                  <a:pt x="635889" y="50546"/>
                </a:lnTo>
                <a:lnTo>
                  <a:pt x="621792" y="50546"/>
                </a:lnTo>
                <a:close/>
                <a:moveTo>
                  <a:pt x="721995" y="73025"/>
                </a:moveTo>
                <a:lnTo>
                  <a:pt x="799719" y="73025"/>
                </a:lnTo>
                <a:lnTo>
                  <a:pt x="799719" y="47116"/>
                </a:lnTo>
                <a:lnTo>
                  <a:pt x="721995" y="47116"/>
                </a:lnTo>
                <a:close/>
                <a:moveTo>
                  <a:pt x="825626" y="73025"/>
                </a:moveTo>
                <a:lnTo>
                  <a:pt x="903351" y="73025"/>
                </a:lnTo>
                <a:lnTo>
                  <a:pt x="903351" y="47116"/>
                </a:lnTo>
                <a:lnTo>
                  <a:pt x="825626" y="47116"/>
                </a:lnTo>
                <a:close/>
                <a:moveTo>
                  <a:pt x="929258" y="73025"/>
                </a:moveTo>
                <a:lnTo>
                  <a:pt x="1006983" y="73025"/>
                </a:lnTo>
                <a:lnTo>
                  <a:pt x="1006983" y="47116"/>
                </a:lnTo>
                <a:lnTo>
                  <a:pt x="929258" y="47116"/>
                </a:lnTo>
                <a:close/>
                <a:moveTo>
                  <a:pt x="1032891" y="73025"/>
                </a:moveTo>
                <a:lnTo>
                  <a:pt x="1110614" y="73025"/>
                </a:lnTo>
                <a:lnTo>
                  <a:pt x="1110614" y="47116"/>
                </a:lnTo>
                <a:lnTo>
                  <a:pt x="1032891" y="47116"/>
                </a:lnTo>
                <a:close/>
                <a:moveTo>
                  <a:pt x="1136523" y="73025"/>
                </a:moveTo>
                <a:lnTo>
                  <a:pt x="1214247" y="73025"/>
                </a:lnTo>
                <a:lnTo>
                  <a:pt x="1214247" y="47116"/>
                </a:lnTo>
                <a:lnTo>
                  <a:pt x="1136523" y="47116"/>
                </a:lnTo>
                <a:close/>
                <a:moveTo>
                  <a:pt x="1240155" y="73025"/>
                </a:moveTo>
                <a:lnTo>
                  <a:pt x="1245997" y="73025"/>
                </a:lnTo>
                <a:lnTo>
                  <a:pt x="1245997" y="47116"/>
                </a:lnTo>
                <a:lnTo>
                  <a:pt x="1240155" y="47116"/>
                </a:lnTo>
                <a:close/>
                <a:moveTo>
                  <a:pt x="1174876" y="116585"/>
                </a:moveTo>
                <a:lnTo>
                  <a:pt x="1271778" y="60071"/>
                </a:lnTo>
                <a:lnTo>
                  <a:pt x="1174876" y="3556"/>
                </a:lnTo>
                <a:cubicBezTo>
                  <a:pt x="1168654" y="0"/>
                  <a:pt x="1160780" y="2032"/>
                  <a:pt x="1157097" y="8255"/>
                </a:cubicBezTo>
                <a:cubicBezTo>
                  <a:pt x="1153541" y="14351"/>
                  <a:pt x="1155573" y="22352"/>
                  <a:pt x="1161795" y="25908"/>
                </a:cubicBezTo>
                <a:lnTo>
                  <a:pt x="1239520" y="71247"/>
                </a:lnTo>
                <a:lnTo>
                  <a:pt x="1239520" y="48895"/>
                </a:lnTo>
                <a:lnTo>
                  <a:pt x="1161795" y="94234"/>
                </a:lnTo>
                <a:cubicBezTo>
                  <a:pt x="1155573" y="97790"/>
                  <a:pt x="1153541" y="105791"/>
                  <a:pt x="1157097" y="111887"/>
                </a:cubicBezTo>
                <a:cubicBezTo>
                  <a:pt x="1160780" y="118110"/>
                  <a:pt x="1168654" y="120141"/>
                  <a:pt x="1174876" y="116585"/>
                </a:cubicBezTo>
                <a:close/>
              </a:path>
            </a:pathLst>
          </a:custGeom>
          <a:solidFill>
            <a:srgbClr val="7F7F7F"/>
          </a:solidFill>
        </p:spPr>
        <p:txBody>
          <a:bodyPr wrap="square" lIns="0" tIns="0" rIns="0" bIns="0" rtlCol="0">
            <a:noAutofit/>
          </a:bodyPr>
          <a:lstStyle/>
          <a:p>
            <a:endParaRPr>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96" y="2823972"/>
            <a:ext cx="5597652" cy="1194816"/>
          </a:xfrm>
          <a:prstGeom prst="rect">
            <a:avLst/>
          </a:prstGeom>
        </p:spPr>
      </p:pic>
      <p:sp>
        <p:nvSpPr>
          <p:cNvPr id="2" name="text 1"/>
          <p:cNvSpPr txBox="1"/>
          <p:nvPr/>
        </p:nvSpPr>
        <p:spPr>
          <a:xfrm>
            <a:off x="548640" y="2012233"/>
            <a:ext cx="4725048" cy="567304"/>
          </a:xfrm>
          <a:prstGeom prst="rect">
            <a:avLst/>
          </a:prstGeom>
        </p:spPr>
        <p:txBody>
          <a:bodyPr vert="horz" wrap="none" lIns="0" tIns="0" rIns="0" bIns="0" rtlCol="0">
            <a:spAutoFit/>
          </a:bodyPr>
          <a:lstStyle/>
          <a:p>
            <a:pPr marL="0">
              <a:lnSpc>
                <a:spcPct val="100000"/>
              </a:lnSpc>
            </a:pPr>
            <a:r>
              <a:rPr sz="3850" b="1" spc="10" dirty="0">
                <a:solidFill>
                  <a:srgbClr val="F1A42C"/>
                </a:solidFill>
                <a:latin typeface="Arial"/>
                <a:cs typeface="Arial"/>
              </a:rPr>
              <a:t>Developer  workflow</a:t>
            </a:r>
            <a:endParaRPr sz="38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4340" y="356723"/>
            <a:ext cx="4306492" cy="511119"/>
          </a:xfrm>
          <a:prstGeom prst="rect">
            <a:avLst/>
          </a:prstGeom>
        </p:spPr>
        <p:txBody>
          <a:bodyPr vert="horz" wrap="none" lIns="0" tIns="0" rIns="0" bIns="0" rtlCol="0">
            <a:spAutoFit/>
          </a:bodyPr>
          <a:lstStyle/>
          <a:p>
            <a:pPr marL="0">
              <a:lnSpc>
                <a:spcPct val="100000"/>
              </a:lnSpc>
            </a:pPr>
            <a:r>
              <a:rPr sz="3390" b="1" spc="10" dirty="0">
                <a:solidFill>
                  <a:srgbClr val="F1A42C"/>
                </a:solidFill>
                <a:latin typeface="Arial"/>
                <a:cs typeface="Arial"/>
              </a:rPr>
              <a:t>Deployment  options</a:t>
            </a:r>
            <a:endParaRPr sz="3300">
              <a:latin typeface="Arial"/>
              <a:cs typeface="Arial"/>
            </a:endParaRPr>
          </a:p>
        </p:txBody>
      </p:sp>
      <p:sp>
        <p:nvSpPr>
          <p:cNvPr id="3" name="text 1"/>
          <p:cNvSpPr txBox="1"/>
          <p:nvPr/>
        </p:nvSpPr>
        <p:spPr>
          <a:xfrm>
            <a:off x="472440" y="1309475"/>
            <a:ext cx="4386014" cy="284333"/>
          </a:xfrm>
          <a:prstGeom prst="rect">
            <a:avLst/>
          </a:prstGeom>
        </p:spPr>
        <p:txBody>
          <a:bodyPr vert="horz" wrap="none" lIns="0" tIns="0" rIns="0" bIns="0" rtlCol="0">
            <a:spAutoFit/>
          </a:bodyPr>
          <a:lstStyle/>
          <a:p>
            <a:pPr marL="0">
              <a:lnSpc>
                <a:spcPct val="100000"/>
              </a:lnSpc>
            </a:pPr>
            <a:r>
              <a:rPr sz="1850" spc="10" dirty="0">
                <a:solidFill>
                  <a:schemeClr val="bg1"/>
                </a:solidFill>
                <a:latin typeface="Arial"/>
                <a:cs typeface="Arial"/>
              </a:rPr>
              <a:t>1.  Via  the  AWS  Management  Console</a:t>
            </a:r>
            <a:endParaRPr sz="1800">
              <a:solidFill>
                <a:schemeClr val="bg1"/>
              </a:solidFill>
              <a:latin typeface="Arial"/>
              <a:cs typeface="Arial"/>
            </a:endParaRPr>
          </a:p>
        </p:txBody>
      </p:sp>
      <p:sp>
        <p:nvSpPr>
          <p:cNvPr id="4" name="text 1"/>
          <p:cNvSpPr txBox="1"/>
          <p:nvPr/>
        </p:nvSpPr>
        <p:spPr>
          <a:xfrm>
            <a:off x="472440" y="1919329"/>
            <a:ext cx="2168286" cy="270843"/>
          </a:xfrm>
          <a:prstGeom prst="rect">
            <a:avLst/>
          </a:prstGeom>
        </p:spPr>
        <p:txBody>
          <a:bodyPr vert="horz" wrap="none" lIns="0" tIns="0" rIns="0" bIns="0" rtlCol="0">
            <a:spAutoFit/>
          </a:bodyPr>
          <a:lstStyle/>
          <a:p>
            <a:pPr marL="0">
              <a:lnSpc>
                <a:spcPct val="100000"/>
              </a:lnSpc>
            </a:pPr>
            <a:r>
              <a:rPr sz="1760" spc="10" dirty="0">
                <a:solidFill>
                  <a:schemeClr val="bg1"/>
                </a:solidFill>
                <a:latin typeface="Arial"/>
                <a:cs typeface="Arial"/>
              </a:rPr>
              <a:t>2.  Via  Git  /  EB  CLI</a:t>
            </a:r>
            <a:endParaRPr sz="1700">
              <a:solidFill>
                <a:schemeClr val="bg1"/>
              </a:solidFill>
              <a:latin typeface="Arial"/>
              <a:cs typeface="Arial"/>
            </a:endParaRPr>
          </a:p>
        </p:txBody>
      </p:sp>
      <p:sp>
        <p:nvSpPr>
          <p:cNvPr id="5" name="text 1"/>
          <p:cNvSpPr txBox="1"/>
          <p:nvPr/>
        </p:nvSpPr>
        <p:spPr>
          <a:xfrm>
            <a:off x="472440" y="2833453"/>
            <a:ext cx="4456476" cy="564770"/>
          </a:xfrm>
          <a:prstGeom prst="rect">
            <a:avLst/>
          </a:prstGeom>
        </p:spPr>
        <p:txBody>
          <a:bodyPr vert="horz" wrap="none" lIns="0" tIns="0" rIns="0" bIns="0" rtlCol="0">
            <a:spAutoFit/>
          </a:bodyPr>
          <a:lstStyle/>
          <a:p>
            <a:pPr marL="0">
              <a:lnSpc>
                <a:spcPct val="100000"/>
              </a:lnSpc>
            </a:pPr>
            <a:r>
              <a:rPr sz="1670" spc="10" dirty="0">
                <a:solidFill>
                  <a:schemeClr val="bg1"/>
                </a:solidFill>
                <a:latin typeface="Arial"/>
                <a:cs typeface="Arial"/>
              </a:rPr>
              <a:t>3.  Via  the  AWS  Toolkit  for  Eclipse  and  the</a:t>
            </a:r>
            <a:endParaRPr sz="1600">
              <a:solidFill>
                <a:schemeClr val="bg1"/>
              </a:solidFill>
              <a:latin typeface="Arial"/>
              <a:cs typeface="Arial"/>
            </a:endParaRPr>
          </a:p>
          <a:p>
            <a:pPr marL="342899">
              <a:lnSpc>
                <a:spcPct val="100000"/>
              </a:lnSpc>
            </a:pPr>
            <a:r>
              <a:rPr sz="2000" spc="10" dirty="0">
                <a:solidFill>
                  <a:schemeClr val="bg1"/>
                </a:solidFill>
                <a:latin typeface="Arial"/>
                <a:cs typeface="Arial"/>
              </a:rPr>
              <a:t>Visual  Studio  IDE</a:t>
            </a:r>
            <a:endParaRPr sz="2000">
              <a:solidFill>
                <a:schemeClr val="bg1"/>
              </a:solidFill>
              <a:latin typeface="Arial"/>
              <a:cs typeface="Arial"/>
            </a:endParaRPr>
          </a:p>
        </p:txBody>
      </p:sp>
      <p:pic>
        <p:nvPicPr>
          <p:cNvPr id="17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408" y="1103376"/>
            <a:ext cx="2458212" cy="3201924"/>
          </a:xfrm>
          <a:prstGeom prst="rect">
            <a:avLst/>
          </a:prstGeom>
        </p:spPr>
      </p:pic>
      <p:sp>
        <p:nvSpPr>
          <p:cNvPr id="6" name="text 1"/>
          <p:cNvSpPr txBox="1"/>
          <p:nvPr/>
        </p:nvSpPr>
        <p:spPr>
          <a:xfrm>
            <a:off x="1081125" y="2398573"/>
            <a:ext cx="1918795"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Consolas"/>
                <a:cs typeface="Consolas"/>
              </a:rPr>
              <a:t>$  git aws.push</a:t>
            </a:r>
            <a:endParaRPr sz="1800">
              <a:solidFill>
                <a:schemeClr val="bg1"/>
              </a:solidFill>
              <a:latin typeface="Consolas"/>
              <a:cs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4340" y="356723"/>
            <a:ext cx="5503783" cy="511119"/>
          </a:xfrm>
          <a:prstGeom prst="rect">
            <a:avLst/>
          </a:prstGeom>
        </p:spPr>
        <p:txBody>
          <a:bodyPr vert="horz" wrap="none" lIns="0" tIns="0" rIns="0" bIns="0" rtlCol="0">
            <a:spAutoFit/>
          </a:bodyPr>
          <a:lstStyle/>
          <a:p>
            <a:pPr marL="0">
              <a:lnSpc>
                <a:spcPct val="100000"/>
              </a:lnSpc>
            </a:pPr>
            <a:r>
              <a:rPr sz="3390" b="1" spc="10" dirty="0">
                <a:solidFill>
                  <a:srgbClr val="F1A42C"/>
                </a:solidFill>
                <a:latin typeface="Arial"/>
                <a:cs typeface="Arial"/>
              </a:rPr>
              <a:t>Deployment  configuration</a:t>
            </a:r>
            <a:endParaRPr sz="3300">
              <a:latin typeface="Arial"/>
              <a:cs typeface="Arial"/>
            </a:endParaRPr>
          </a:p>
        </p:txBody>
      </p:sp>
      <p:pic>
        <p:nvPicPr>
          <p:cNvPr id="17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360" y="1621536"/>
            <a:ext cx="3153156" cy="647700"/>
          </a:xfrm>
          <a:prstGeom prst="rect">
            <a:avLst/>
          </a:prstGeom>
        </p:spPr>
      </p:pic>
      <p:sp>
        <p:nvSpPr>
          <p:cNvPr id="150" name="object 150"/>
          <p:cNvSpPr/>
          <p:nvPr/>
        </p:nvSpPr>
        <p:spPr>
          <a:xfrm>
            <a:off x="2542032" y="1641348"/>
            <a:ext cx="3067812" cy="562356"/>
          </a:xfrm>
          <a:custGeom>
            <a:avLst/>
            <a:gdLst/>
            <a:ahLst/>
            <a:cxnLst/>
            <a:rect l="l" t="t" r="r" b="b"/>
            <a:pathLst>
              <a:path w="3067812" h="562356">
                <a:moveTo>
                  <a:pt x="9906" y="49657"/>
                </a:moveTo>
                <a:cubicBezTo>
                  <a:pt x="9906" y="27686"/>
                  <a:pt x="27686" y="9905"/>
                  <a:pt x="49657" y="9905"/>
                </a:cubicBezTo>
                <a:lnTo>
                  <a:pt x="3018155" y="9905"/>
                </a:lnTo>
                <a:cubicBezTo>
                  <a:pt x="3040126" y="9905"/>
                  <a:pt x="3057906" y="27686"/>
                  <a:pt x="3057906" y="49657"/>
                </a:cubicBezTo>
                <a:lnTo>
                  <a:pt x="3057906" y="512699"/>
                </a:lnTo>
                <a:cubicBezTo>
                  <a:pt x="3057906" y="534670"/>
                  <a:pt x="3040126" y="552450"/>
                  <a:pt x="3018155" y="552450"/>
                </a:cubicBezTo>
                <a:lnTo>
                  <a:pt x="49657" y="552450"/>
                </a:lnTo>
                <a:cubicBezTo>
                  <a:pt x="27686" y="552450"/>
                  <a:pt x="9906" y="534670"/>
                  <a:pt x="9906" y="512699"/>
                </a:cubicBezTo>
                <a:close/>
              </a:path>
            </a:pathLst>
          </a:custGeom>
          <a:ln w="19812">
            <a:solidFill>
              <a:srgbClr val="FFFFFF"/>
            </a:solidFill>
          </a:ln>
        </p:spPr>
        <p:txBody>
          <a:bodyPr wrap="square" lIns="0" tIns="0" rIns="0" bIns="0" rtlCol="0">
            <a:noAutofit/>
          </a:bodyPr>
          <a:lstStyle/>
          <a:p>
            <a:endParaRPr/>
          </a:p>
        </p:txBody>
      </p:sp>
      <p:sp>
        <p:nvSpPr>
          <p:cNvPr id="3" name="text 1"/>
          <p:cNvSpPr txBox="1"/>
          <p:nvPr/>
        </p:nvSpPr>
        <p:spPr>
          <a:xfrm>
            <a:off x="3715765" y="1798638"/>
            <a:ext cx="738664" cy="276999"/>
          </a:xfrm>
          <a:prstGeom prst="rect">
            <a:avLst/>
          </a:prstGeom>
        </p:spPr>
        <p:txBody>
          <a:bodyPr vert="horz" wrap="none" lIns="0" tIns="0" rIns="0" bIns="0" rtlCol="0">
            <a:spAutoFit/>
          </a:bodyPr>
          <a:lstStyle/>
          <a:p>
            <a:pPr marL="0">
              <a:lnSpc>
                <a:spcPct val="100000"/>
              </a:lnSpc>
            </a:pPr>
            <a:r>
              <a:rPr sz="1800" spc="10" dirty="0">
                <a:latin typeface="Arial"/>
                <a:cs typeface="Arial"/>
              </a:rPr>
              <a:t>Region</a:t>
            </a:r>
            <a:endParaRPr sz="1800">
              <a:latin typeface="Arial"/>
              <a:cs typeface="Arial"/>
            </a:endParaRPr>
          </a:p>
        </p:txBody>
      </p:sp>
      <p:sp>
        <p:nvSpPr>
          <p:cNvPr id="151" name="object 151"/>
          <p:cNvSpPr/>
          <p:nvPr/>
        </p:nvSpPr>
        <p:spPr>
          <a:xfrm>
            <a:off x="341376" y="1644396"/>
            <a:ext cx="595884" cy="554735"/>
          </a:xfrm>
          <a:custGeom>
            <a:avLst/>
            <a:gdLst/>
            <a:ahLst/>
            <a:cxnLst/>
            <a:rect l="l" t="t" r="r" b="b"/>
            <a:pathLst>
              <a:path w="595884" h="554735">
                <a:moveTo>
                  <a:pt x="0" y="277368"/>
                </a:moveTo>
                <a:cubicBezTo>
                  <a:pt x="0" y="124206"/>
                  <a:pt x="133388" y="0"/>
                  <a:pt x="297942" y="0"/>
                </a:cubicBezTo>
                <a:cubicBezTo>
                  <a:pt x="462495" y="0"/>
                  <a:pt x="595884" y="124206"/>
                  <a:pt x="595884" y="277368"/>
                </a:cubicBezTo>
                <a:cubicBezTo>
                  <a:pt x="595884" y="430530"/>
                  <a:pt x="462495" y="554736"/>
                  <a:pt x="297942" y="554736"/>
                </a:cubicBezTo>
                <a:cubicBezTo>
                  <a:pt x="133388" y="554736"/>
                  <a:pt x="0" y="430530"/>
                  <a:pt x="0" y="277368"/>
                </a:cubicBezTo>
                <a:close/>
              </a:path>
            </a:pathLst>
          </a:custGeom>
          <a:solidFill>
            <a:srgbClr val="6E9E50"/>
          </a:solidFill>
        </p:spPr>
        <p:txBody>
          <a:bodyPr wrap="square" lIns="0" tIns="0" rIns="0" bIns="0" rtlCol="0">
            <a:noAutofit/>
          </a:bodyPr>
          <a:lstStyle/>
          <a:p>
            <a:endParaRPr/>
          </a:p>
        </p:txBody>
      </p:sp>
      <p:sp>
        <p:nvSpPr>
          <p:cNvPr id="4" name="text 1"/>
          <p:cNvSpPr txBox="1"/>
          <p:nvPr/>
        </p:nvSpPr>
        <p:spPr>
          <a:xfrm>
            <a:off x="526694" y="1814726"/>
            <a:ext cx="230191" cy="246221"/>
          </a:xfrm>
          <a:prstGeom prst="rect">
            <a:avLst/>
          </a:prstGeom>
        </p:spPr>
        <p:txBody>
          <a:bodyPr vert="horz" wrap="none" lIns="0" tIns="0" rIns="0" bIns="0" rtlCol="0">
            <a:spAutoFit/>
          </a:bodyPr>
          <a:lstStyle/>
          <a:p>
            <a:pPr marL="0">
              <a:lnSpc>
                <a:spcPct val="100000"/>
              </a:lnSpc>
            </a:pPr>
            <a:r>
              <a:rPr sz="1600" b="1" spc="10" dirty="0">
                <a:latin typeface="Arial"/>
                <a:cs typeface="Arial"/>
              </a:rPr>
              <a:t>01</a:t>
            </a:r>
            <a:endParaRPr sz="1600">
              <a:latin typeface="Arial"/>
              <a:cs typeface="Arial"/>
            </a:endParaRPr>
          </a:p>
        </p:txBody>
      </p:sp>
      <p:pic>
        <p:nvPicPr>
          <p:cNvPr id="18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360" y="2270760"/>
            <a:ext cx="3153156" cy="649224"/>
          </a:xfrm>
          <a:prstGeom prst="rect">
            <a:avLst/>
          </a:prstGeom>
        </p:spPr>
      </p:pic>
      <p:sp>
        <p:nvSpPr>
          <p:cNvPr id="152" name="object 152"/>
          <p:cNvSpPr/>
          <p:nvPr/>
        </p:nvSpPr>
        <p:spPr>
          <a:xfrm>
            <a:off x="2542032" y="2290572"/>
            <a:ext cx="3067812" cy="563880"/>
          </a:xfrm>
          <a:custGeom>
            <a:avLst/>
            <a:gdLst/>
            <a:ahLst/>
            <a:cxnLst/>
            <a:rect l="l" t="t" r="r" b="b"/>
            <a:pathLst>
              <a:path w="3067812" h="563880">
                <a:moveTo>
                  <a:pt x="9906" y="49657"/>
                </a:moveTo>
                <a:cubicBezTo>
                  <a:pt x="9906" y="27686"/>
                  <a:pt x="27686" y="9906"/>
                  <a:pt x="49657" y="9906"/>
                </a:cubicBezTo>
                <a:lnTo>
                  <a:pt x="3018155" y="9906"/>
                </a:lnTo>
                <a:cubicBezTo>
                  <a:pt x="3040126" y="9906"/>
                  <a:pt x="3057906" y="27686"/>
                  <a:pt x="3057906" y="49657"/>
                </a:cubicBezTo>
                <a:lnTo>
                  <a:pt x="3057906" y="514223"/>
                </a:lnTo>
                <a:cubicBezTo>
                  <a:pt x="3057906" y="536194"/>
                  <a:pt x="3040126" y="553974"/>
                  <a:pt x="3018155" y="553974"/>
                </a:cubicBezTo>
                <a:lnTo>
                  <a:pt x="49657" y="553974"/>
                </a:lnTo>
                <a:cubicBezTo>
                  <a:pt x="27686" y="553974"/>
                  <a:pt x="9906" y="536194"/>
                  <a:pt x="9906" y="514223"/>
                </a:cubicBezTo>
                <a:close/>
              </a:path>
            </a:pathLst>
          </a:custGeom>
          <a:ln w="19812">
            <a:solidFill>
              <a:srgbClr val="FFFFFF"/>
            </a:solidFill>
          </a:ln>
        </p:spPr>
        <p:txBody>
          <a:bodyPr wrap="square" lIns="0" tIns="0" rIns="0" bIns="0" rtlCol="0">
            <a:noAutofit/>
          </a:bodyPr>
          <a:lstStyle/>
          <a:p>
            <a:endParaRPr/>
          </a:p>
        </p:txBody>
      </p:sp>
      <p:sp>
        <p:nvSpPr>
          <p:cNvPr id="5" name="text 1"/>
          <p:cNvSpPr txBox="1"/>
          <p:nvPr/>
        </p:nvSpPr>
        <p:spPr>
          <a:xfrm>
            <a:off x="2965704" y="2449132"/>
            <a:ext cx="2324675" cy="267766"/>
          </a:xfrm>
          <a:prstGeom prst="rect">
            <a:avLst/>
          </a:prstGeom>
        </p:spPr>
        <p:txBody>
          <a:bodyPr vert="horz" wrap="none" lIns="0" tIns="0" rIns="0" bIns="0" rtlCol="0">
            <a:spAutoFit/>
          </a:bodyPr>
          <a:lstStyle/>
          <a:p>
            <a:pPr marL="0">
              <a:lnSpc>
                <a:spcPct val="100000"/>
              </a:lnSpc>
            </a:pPr>
            <a:r>
              <a:rPr sz="1740" spc="10" dirty="0">
                <a:latin typeface="Arial"/>
                <a:cs typeface="Arial"/>
              </a:rPr>
              <a:t>Stack  (container)  type</a:t>
            </a:r>
            <a:endParaRPr sz="1700">
              <a:latin typeface="Arial"/>
              <a:cs typeface="Arial"/>
            </a:endParaRPr>
          </a:p>
        </p:txBody>
      </p:sp>
      <p:sp>
        <p:nvSpPr>
          <p:cNvPr id="153" name="object 153"/>
          <p:cNvSpPr/>
          <p:nvPr/>
        </p:nvSpPr>
        <p:spPr>
          <a:xfrm>
            <a:off x="341376" y="2295144"/>
            <a:ext cx="595884" cy="553212"/>
          </a:xfrm>
          <a:custGeom>
            <a:avLst/>
            <a:gdLst/>
            <a:ahLst/>
            <a:cxnLst/>
            <a:rect l="l" t="t" r="r" b="b"/>
            <a:pathLst>
              <a:path w="595884" h="553212">
                <a:moveTo>
                  <a:pt x="0" y="276606"/>
                </a:moveTo>
                <a:cubicBezTo>
                  <a:pt x="0" y="123825"/>
                  <a:pt x="133388" y="0"/>
                  <a:pt x="297942" y="0"/>
                </a:cubicBezTo>
                <a:cubicBezTo>
                  <a:pt x="462495" y="0"/>
                  <a:pt x="595884" y="123825"/>
                  <a:pt x="595884" y="276606"/>
                </a:cubicBezTo>
                <a:cubicBezTo>
                  <a:pt x="595884" y="429387"/>
                  <a:pt x="462495" y="553212"/>
                  <a:pt x="297942" y="553212"/>
                </a:cubicBezTo>
                <a:cubicBezTo>
                  <a:pt x="133388" y="553212"/>
                  <a:pt x="0" y="429387"/>
                  <a:pt x="0" y="276606"/>
                </a:cubicBezTo>
                <a:close/>
              </a:path>
            </a:pathLst>
          </a:custGeom>
          <a:solidFill>
            <a:srgbClr val="6E9E50"/>
          </a:solidFill>
        </p:spPr>
        <p:txBody>
          <a:bodyPr wrap="square" lIns="0" tIns="0" rIns="0" bIns="0" rtlCol="0">
            <a:noAutofit/>
          </a:bodyPr>
          <a:lstStyle/>
          <a:p>
            <a:endParaRPr/>
          </a:p>
        </p:txBody>
      </p:sp>
      <p:sp>
        <p:nvSpPr>
          <p:cNvPr id="6" name="text 1"/>
          <p:cNvSpPr txBox="1"/>
          <p:nvPr/>
        </p:nvSpPr>
        <p:spPr>
          <a:xfrm>
            <a:off x="526694" y="2465220"/>
            <a:ext cx="230191" cy="246221"/>
          </a:xfrm>
          <a:prstGeom prst="rect">
            <a:avLst/>
          </a:prstGeom>
        </p:spPr>
        <p:txBody>
          <a:bodyPr vert="horz" wrap="none" lIns="0" tIns="0" rIns="0" bIns="0" rtlCol="0">
            <a:spAutoFit/>
          </a:bodyPr>
          <a:lstStyle/>
          <a:p>
            <a:pPr marL="0">
              <a:lnSpc>
                <a:spcPct val="100000"/>
              </a:lnSpc>
            </a:pPr>
            <a:r>
              <a:rPr sz="1600" b="1" spc="10" dirty="0">
                <a:latin typeface="Arial"/>
                <a:cs typeface="Arial"/>
              </a:rPr>
              <a:t>02</a:t>
            </a:r>
            <a:endParaRPr sz="1600">
              <a:latin typeface="Arial"/>
              <a:cs typeface="Arial"/>
            </a:endParaRPr>
          </a:p>
        </p:txBody>
      </p:sp>
      <p:pic>
        <p:nvPicPr>
          <p:cNvPr id="18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360" y="2909315"/>
            <a:ext cx="2686811" cy="1106424"/>
          </a:xfrm>
          <a:prstGeom prst="rect">
            <a:avLst/>
          </a:prstGeom>
        </p:spPr>
      </p:pic>
      <p:sp>
        <p:nvSpPr>
          <p:cNvPr id="154" name="object 154"/>
          <p:cNvSpPr/>
          <p:nvPr/>
        </p:nvSpPr>
        <p:spPr>
          <a:xfrm>
            <a:off x="1399032" y="2929128"/>
            <a:ext cx="2601468" cy="1021080"/>
          </a:xfrm>
          <a:custGeom>
            <a:avLst/>
            <a:gdLst/>
            <a:ahLst/>
            <a:cxnLst/>
            <a:rect l="l" t="t" r="r" b="b"/>
            <a:pathLst>
              <a:path w="2601468" h="1021080">
                <a:moveTo>
                  <a:pt x="9906" y="83185"/>
                </a:moveTo>
                <a:cubicBezTo>
                  <a:pt x="9906" y="42672"/>
                  <a:pt x="42672" y="9906"/>
                  <a:pt x="83185" y="9906"/>
                </a:cubicBezTo>
                <a:lnTo>
                  <a:pt x="2518283" y="9906"/>
                </a:lnTo>
                <a:cubicBezTo>
                  <a:pt x="2558796" y="9906"/>
                  <a:pt x="2591562" y="42672"/>
                  <a:pt x="2591562" y="83185"/>
                </a:cubicBezTo>
                <a:lnTo>
                  <a:pt x="2591562" y="937895"/>
                </a:lnTo>
                <a:cubicBezTo>
                  <a:pt x="2591562" y="978382"/>
                  <a:pt x="2558796" y="1011174"/>
                  <a:pt x="2518283" y="1011174"/>
                </a:cubicBezTo>
                <a:lnTo>
                  <a:pt x="83185" y="1011174"/>
                </a:lnTo>
                <a:cubicBezTo>
                  <a:pt x="42672" y="1011174"/>
                  <a:pt x="9906" y="978382"/>
                  <a:pt x="9906" y="937895"/>
                </a:cubicBezTo>
                <a:close/>
              </a:path>
            </a:pathLst>
          </a:custGeom>
          <a:ln w="19812">
            <a:solidFill>
              <a:srgbClr val="FFFFFF"/>
            </a:solidFill>
          </a:ln>
        </p:spPr>
        <p:txBody>
          <a:bodyPr wrap="square" lIns="0" tIns="0" rIns="0" bIns="0" rtlCol="0">
            <a:noAutofit/>
          </a:bodyPr>
          <a:lstStyle/>
          <a:p>
            <a:endParaRPr/>
          </a:p>
        </p:txBody>
      </p:sp>
      <p:pic>
        <p:nvPicPr>
          <p:cNvPr id="18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28" y="2913888"/>
            <a:ext cx="2685288" cy="1095756"/>
          </a:xfrm>
          <a:prstGeom prst="rect">
            <a:avLst/>
          </a:prstGeom>
        </p:spPr>
      </p:pic>
      <p:sp>
        <p:nvSpPr>
          <p:cNvPr id="155" name="object 155"/>
          <p:cNvSpPr/>
          <p:nvPr/>
        </p:nvSpPr>
        <p:spPr>
          <a:xfrm>
            <a:off x="4305300" y="2933700"/>
            <a:ext cx="2599944" cy="1010412"/>
          </a:xfrm>
          <a:custGeom>
            <a:avLst/>
            <a:gdLst/>
            <a:ahLst/>
            <a:cxnLst/>
            <a:rect l="l" t="t" r="r" b="b"/>
            <a:pathLst>
              <a:path w="2599944" h="1010412">
                <a:moveTo>
                  <a:pt x="9906" y="82423"/>
                </a:moveTo>
                <a:cubicBezTo>
                  <a:pt x="9906" y="42291"/>
                  <a:pt x="42291" y="9906"/>
                  <a:pt x="82423" y="9906"/>
                </a:cubicBezTo>
                <a:lnTo>
                  <a:pt x="2517521" y="9906"/>
                </a:lnTo>
                <a:cubicBezTo>
                  <a:pt x="2557653" y="9906"/>
                  <a:pt x="2590038" y="42291"/>
                  <a:pt x="2590038" y="82423"/>
                </a:cubicBezTo>
                <a:lnTo>
                  <a:pt x="2590038" y="927989"/>
                </a:lnTo>
                <a:cubicBezTo>
                  <a:pt x="2590038" y="968057"/>
                  <a:pt x="2557653" y="1000506"/>
                  <a:pt x="2517521" y="1000506"/>
                </a:cubicBezTo>
                <a:lnTo>
                  <a:pt x="82423" y="1000506"/>
                </a:lnTo>
                <a:cubicBezTo>
                  <a:pt x="42291" y="1000506"/>
                  <a:pt x="9906" y="968057"/>
                  <a:pt x="9906" y="927989"/>
                </a:cubicBezTo>
                <a:close/>
              </a:path>
            </a:pathLst>
          </a:custGeom>
          <a:ln w="19812">
            <a:solidFill>
              <a:srgbClr val="FFFFFF"/>
            </a:solidFill>
          </a:ln>
        </p:spPr>
        <p:txBody>
          <a:bodyPr wrap="square" lIns="0" tIns="0" rIns="0" bIns="0" rtlCol="0">
            <a:noAutofit/>
          </a:bodyPr>
          <a:lstStyle/>
          <a:p>
            <a:endParaRPr/>
          </a:p>
        </p:txBody>
      </p:sp>
      <p:sp>
        <p:nvSpPr>
          <p:cNvPr id="7" name="text 1"/>
          <p:cNvSpPr txBox="1"/>
          <p:nvPr/>
        </p:nvSpPr>
        <p:spPr>
          <a:xfrm>
            <a:off x="1911350" y="3316288"/>
            <a:ext cx="1649169" cy="276999"/>
          </a:xfrm>
          <a:prstGeom prst="rect">
            <a:avLst/>
          </a:prstGeom>
        </p:spPr>
        <p:txBody>
          <a:bodyPr vert="horz" wrap="none" lIns="0" tIns="0" rIns="0" bIns="0" rtlCol="0">
            <a:spAutoFit/>
          </a:bodyPr>
          <a:lstStyle/>
          <a:p>
            <a:pPr marL="0">
              <a:lnSpc>
                <a:spcPct val="100000"/>
              </a:lnSpc>
            </a:pPr>
            <a:r>
              <a:rPr sz="1800" spc="10" dirty="0">
                <a:latin typeface="Arial"/>
                <a:cs typeface="Arial"/>
              </a:rPr>
              <a:t>Single  instance</a:t>
            </a:r>
            <a:endParaRPr sz="1800">
              <a:latin typeface="Arial"/>
              <a:cs typeface="Arial"/>
            </a:endParaRPr>
          </a:p>
        </p:txBody>
      </p:sp>
      <p:sp>
        <p:nvSpPr>
          <p:cNvPr id="8" name="text 1"/>
          <p:cNvSpPr txBox="1"/>
          <p:nvPr/>
        </p:nvSpPr>
        <p:spPr>
          <a:xfrm>
            <a:off x="4627499" y="3177858"/>
            <a:ext cx="1720984" cy="489365"/>
          </a:xfrm>
          <a:prstGeom prst="rect">
            <a:avLst/>
          </a:prstGeom>
        </p:spPr>
        <p:txBody>
          <a:bodyPr vert="horz" wrap="none" lIns="0" tIns="0" rIns="0" bIns="0" rtlCol="0">
            <a:spAutoFit/>
          </a:bodyPr>
          <a:lstStyle/>
          <a:p>
            <a:pPr marL="0">
              <a:lnSpc>
                <a:spcPct val="100000"/>
              </a:lnSpc>
            </a:pPr>
            <a:r>
              <a:rPr sz="1380" spc="10" dirty="0">
                <a:latin typeface="Arial"/>
                <a:cs typeface="Arial"/>
              </a:rPr>
              <a:t>Load  balanced  with</a:t>
            </a:r>
            <a:endParaRPr sz="1300">
              <a:latin typeface="Arial"/>
              <a:cs typeface="Arial"/>
            </a:endParaRPr>
          </a:p>
          <a:p>
            <a:pPr marL="341629">
              <a:lnSpc>
                <a:spcPct val="100000"/>
              </a:lnSpc>
            </a:pPr>
            <a:r>
              <a:rPr sz="1800" spc="10" dirty="0">
                <a:latin typeface="Arial"/>
                <a:cs typeface="Arial"/>
              </a:rPr>
              <a:t>Auto  Scaling</a:t>
            </a:r>
            <a:endParaRPr sz="1800">
              <a:latin typeface="Arial"/>
              <a:cs typeface="Arial"/>
            </a:endParaRPr>
          </a:p>
        </p:txBody>
      </p:sp>
      <p:sp>
        <p:nvSpPr>
          <p:cNvPr id="156" name="object 156"/>
          <p:cNvSpPr/>
          <p:nvPr/>
        </p:nvSpPr>
        <p:spPr>
          <a:xfrm>
            <a:off x="341376" y="3162300"/>
            <a:ext cx="595884" cy="553212"/>
          </a:xfrm>
          <a:custGeom>
            <a:avLst/>
            <a:gdLst/>
            <a:ahLst/>
            <a:cxnLst/>
            <a:rect l="l" t="t" r="r" b="b"/>
            <a:pathLst>
              <a:path w="595884" h="553212">
                <a:moveTo>
                  <a:pt x="0" y="276606"/>
                </a:moveTo>
                <a:cubicBezTo>
                  <a:pt x="0" y="123825"/>
                  <a:pt x="133388" y="0"/>
                  <a:pt x="297942" y="0"/>
                </a:cubicBezTo>
                <a:cubicBezTo>
                  <a:pt x="462495" y="0"/>
                  <a:pt x="595884" y="123825"/>
                  <a:pt x="595884" y="276606"/>
                </a:cubicBezTo>
                <a:cubicBezTo>
                  <a:pt x="595884" y="429387"/>
                  <a:pt x="462495" y="553212"/>
                  <a:pt x="297942" y="553212"/>
                </a:cubicBezTo>
                <a:cubicBezTo>
                  <a:pt x="133388" y="553212"/>
                  <a:pt x="0" y="429387"/>
                  <a:pt x="0" y="276606"/>
                </a:cubicBezTo>
                <a:close/>
              </a:path>
            </a:pathLst>
          </a:custGeom>
          <a:solidFill>
            <a:srgbClr val="6E9E50"/>
          </a:solidFill>
        </p:spPr>
        <p:txBody>
          <a:bodyPr wrap="square" lIns="0" tIns="0" rIns="0" bIns="0" rtlCol="0">
            <a:noAutofit/>
          </a:bodyPr>
          <a:lstStyle/>
          <a:p>
            <a:endParaRPr/>
          </a:p>
        </p:txBody>
      </p:sp>
      <p:sp>
        <p:nvSpPr>
          <p:cNvPr id="9" name="text 1"/>
          <p:cNvSpPr txBox="1"/>
          <p:nvPr/>
        </p:nvSpPr>
        <p:spPr>
          <a:xfrm>
            <a:off x="526694" y="3332376"/>
            <a:ext cx="230191" cy="246221"/>
          </a:xfrm>
          <a:prstGeom prst="rect">
            <a:avLst/>
          </a:prstGeom>
        </p:spPr>
        <p:txBody>
          <a:bodyPr vert="horz" wrap="none" lIns="0" tIns="0" rIns="0" bIns="0" rtlCol="0">
            <a:spAutoFit/>
          </a:bodyPr>
          <a:lstStyle/>
          <a:p>
            <a:pPr marL="0">
              <a:lnSpc>
                <a:spcPct val="100000"/>
              </a:lnSpc>
            </a:pPr>
            <a:r>
              <a:rPr sz="1600" b="1" spc="10" dirty="0">
                <a:latin typeface="Arial"/>
                <a:cs typeface="Arial"/>
              </a:rPr>
              <a:t>03</a:t>
            </a:r>
            <a:endParaRPr sz="1600">
              <a:latin typeface="Arial"/>
              <a:cs typeface="Arial"/>
            </a:endParaRPr>
          </a:p>
        </p:txBody>
      </p:sp>
      <p:pic>
        <p:nvPicPr>
          <p:cNvPr id="183"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4759" y="3206496"/>
            <a:ext cx="714756" cy="512064"/>
          </a:xfrm>
          <a:prstGeom prst="rect">
            <a:avLst/>
          </a:prstGeom>
        </p:spPr>
      </p:pic>
      <p:pic>
        <p:nvPicPr>
          <p:cNvPr id="184"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9332" y="3212592"/>
            <a:ext cx="702564" cy="565404"/>
          </a:xfrm>
          <a:prstGeom prst="rect">
            <a:avLst/>
          </a:prstGeom>
        </p:spPr>
      </p:pic>
      <p:sp>
        <p:nvSpPr>
          <p:cNvPr id="157" name="object 157"/>
          <p:cNvSpPr/>
          <p:nvPr/>
        </p:nvSpPr>
        <p:spPr>
          <a:xfrm>
            <a:off x="3847338" y="3236214"/>
            <a:ext cx="609600" cy="406908"/>
          </a:xfrm>
          <a:custGeom>
            <a:avLst/>
            <a:gdLst/>
            <a:ahLst/>
            <a:cxnLst/>
            <a:rect l="l" t="t" r="r" b="b"/>
            <a:pathLst>
              <a:path w="609600" h="406908">
                <a:moveTo>
                  <a:pt x="0" y="29718"/>
                </a:moveTo>
                <a:cubicBezTo>
                  <a:pt x="0" y="13335"/>
                  <a:pt x="13335" y="0"/>
                  <a:pt x="29718" y="0"/>
                </a:cubicBezTo>
                <a:lnTo>
                  <a:pt x="579882" y="0"/>
                </a:lnTo>
                <a:cubicBezTo>
                  <a:pt x="596265" y="0"/>
                  <a:pt x="609600" y="13335"/>
                  <a:pt x="609600" y="29718"/>
                </a:cubicBezTo>
                <a:lnTo>
                  <a:pt x="609600" y="377190"/>
                </a:lnTo>
                <a:cubicBezTo>
                  <a:pt x="609600" y="393573"/>
                  <a:pt x="596265" y="406908"/>
                  <a:pt x="579882" y="406908"/>
                </a:cubicBezTo>
                <a:lnTo>
                  <a:pt x="29718" y="406908"/>
                </a:lnTo>
                <a:cubicBezTo>
                  <a:pt x="13335" y="406908"/>
                  <a:pt x="0" y="393573"/>
                  <a:pt x="0" y="377190"/>
                </a:cubicBezTo>
                <a:close/>
              </a:path>
            </a:pathLst>
          </a:custGeom>
          <a:solidFill>
            <a:srgbClr val="FFFFFF"/>
          </a:solidFill>
        </p:spPr>
        <p:txBody>
          <a:bodyPr wrap="square" lIns="0" tIns="0" rIns="0" bIns="0" rtlCol="0">
            <a:noAutofit/>
          </a:bodyPr>
          <a:lstStyle/>
          <a:p>
            <a:endParaRPr/>
          </a:p>
        </p:txBody>
      </p:sp>
      <p:sp>
        <p:nvSpPr>
          <p:cNvPr id="158" name="object 158"/>
          <p:cNvSpPr/>
          <p:nvPr/>
        </p:nvSpPr>
        <p:spPr>
          <a:xfrm>
            <a:off x="3837432" y="3226308"/>
            <a:ext cx="629412" cy="426720"/>
          </a:xfrm>
          <a:custGeom>
            <a:avLst/>
            <a:gdLst/>
            <a:ahLst/>
            <a:cxnLst/>
            <a:rect l="l" t="t" r="r" b="b"/>
            <a:pathLst>
              <a:path w="629412" h="426720">
                <a:moveTo>
                  <a:pt x="9906" y="39624"/>
                </a:moveTo>
                <a:cubicBezTo>
                  <a:pt x="9906" y="23241"/>
                  <a:pt x="23241" y="9906"/>
                  <a:pt x="39624" y="9906"/>
                </a:cubicBezTo>
                <a:lnTo>
                  <a:pt x="589788" y="9906"/>
                </a:lnTo>
                <a:cubicBezTo>
                  <a:pt x="606171" y="9906"/>
                  <a:pt x="619506" y="23241"/>
                  <a:pt x="619506" y="39624"/>
                </a:cubicBezTo>
                <a:lnTo>
                  <a:pt x="619506" y="387096"/>
                </a:lnTo>
                <a:cubicBezTo>
                  <a:pt x="619506" y="403479"/>
                  <a:pt x="606171" y="416814"/>
                  <a:pt x="589788" y="416814"/>
                </a:cubicBezTo>
                <a:lnTo>
                  <a:pt x="39624" y="416814"/>
                </a:lnTo>
                <a:cubicBezTo>
                  <a:pt x="23241" y="416814"/>
                  <a:pt x="9906" y="403479"/>
                  <a:pt x="9906" y="387096"/>
                </a:cubicBezTo>
                <a:close/>
              </a:path>
            </a:pathLst>
          </a:custGeom>
          <a:ln w="19812">
            <a:solidFill>
              <a:srgbClr val="FFFFFF"/>
            </a:solidFill>
          </a:ln>
        </p:spPr>
        <p:txBody>
          <a:bodyPr wrap="square" lIns="0" tIns="0" rIns="0" bIns="0" rtlCol="0">
            <a:noAutofit/>
          </a:bodyPr>
          <a:lstStyle/>
          <a:p>
            <a:endParaRPr/>
          </a:p>
        </p:txBody>
      </p:sp>
      <p:sp>
        <p:nvSpPr>
          <p:cNvPr id="10" name="text 1"/>
          <p:cNvSpPr txBox="1"/>
          <p:nvPr/>
        </p:nvSpPr>
        <p:spPr>
          <a:xfrm>
            <a:off x="3980688" y="3318066"/>
            <a:ext cx="348813" cy="276999"/>
          </a:xfrm>
          <a:prstGeom prst="rect">
            <a:avLst/>
          </a:prstGeom>
        </p:spPr>
        <p:txBody>
          <a:bodyPr vert="horz" wrap="none" lIns="0" tIns="0" rIns="0" bIns="0" rtlCol="0">
            <a:spAutoFit/>
          </a:bodyPr>
          <a:lstStyle/>
          <a:p>
            <a:pPr marL="0">
              <a:lnSpc>
                <a:spcPct val="100000"/>
              </a:lnSpc>
            </a:pPr>
            <a:r>
              <a:rPr sz="1800" spc="10" dirty="0">
                <a:latin typeface="Arial"/>
                <a:cs typeface="Arial"/>
              </a:rPr>
              <a:t>OR</a:t>
            </a:r>
            <a:endParaRPr sz="1800">
              <a:latin typeface="Arial"/>
              <a:cs typeface="Arial"/>
            </a:endParaRPr>
          </a:p>
        </p:txBody>
      </p:sp>
      <p:pic>
        <p:nvPicPr>
          <p:cNvPr id="18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360" y="4018788"/>
            <a:ext cx="3153156" cy="647700"/>
          </a:xfrm>
          <a:prstGeom prst="rect">
            <a:avLst/>
          </a:prstGeom>
        </p:spPr>
      </p:pic>
      <p:sp>
        <p:nvSpPr>
          <p:cNvPr id="159" name="object 159"/>
          <p:cNvSpPr/>
          <p:nvPr/>
        </p:nvSpPr>
        <p:spPr>
          <a:xfrm>
            <a:off x="2542032" y="4038600"/>
            <a:ext cx="3067812" cy="562356"/>
          </a:xfrm>
          <a:custGeom>
            <a:avLst/>
            <a:gdLst/>
            <a:ahLst/>
            <a:cxnLst/>
            <a:rect l="l" t="t" r="r" b="b"/>
            <a:pathLst>
              <a:path w="3067812" h="562356">
                <a:moveTo>
                  <a:pt x="9906" y="49593"/>
                </a:moveTo>
                <a:cubicBezTo>
                  <a:pt x="9906" y="27673"/>
                  <a:pt x="27686" y="9906"/>
                  <a:pt x="49657" y="9906"/>
                </a:cubicBezTo>
                <a:lnTo>
                  <a:pt x="3018155" y="9906"/>
                </a:lnTo>
                <a:cubicBezTo>
                  <a:pt x="3040126" y="9906"/>
                  <a:pt x="3057906" y="27673"/>
                  <a:pt x="3057906" y="49593"/>
                </a:cubicBezTo>
                <a:lnTo>
                  <a:pt x="3057906" y="512762"/>
                </a:lnTo>
                <a:cubicBezTo>
                  <a:pt x="3057906" y="534683"/>
                  <a:pt x="3040126" y="552450"/>
                  <a:pt x="3018155" y="552450"/>
                </a:cubicBezTo>
                <a:lnTo>
                  <a:pt x="49657" y="552450"/>
                </a:lnTo>
                <a:cubicBezTo>
                  <a:pt x="27686" y="552450"/>
                  <a:pt x="9906" y="534683"/>
                  <a:pt x="9906" y="512762"/>
                </a:cubicBezTo>
                <a:close/>
              </a:path>
            </a:pathLst>
          </a:custGeom>
          <a:ln w="19812">
            <a:solidFill>
              <a:srgbClr val="FFFFFF"/>
            </a:solidFill>
          </a:ln>
        </p:spPr>
        <p:txBody>
          <a:bodyPr wrap="square" lIns="0" tIns="0" rIns="0" bIns="0" rtlCol="0">
            <a:noAutofit/>
          </a:bodyPr>
          <a:lstStyle/>
          <a:p>
            <a:endParaRPr/>
          </a:p>
        </p:txBody>
      </p:sp>
      <p:sp>
        <p:nvSpPr>
          <p:cNvPr id="11" name="text 1"/>
          <p:cNvSpPr txBox="1"/>
          <p:nvPr/>
        </p:nvSpPr>
        <p:spPr>
          <a:xfrm>
            <a:off x="3238500" y="4197109"/>
            <a:ext cx="1776127" cy="276999"/>
          </a:xfrm>
          <a:prstGeom prst="rect">
            <a:avLst/>
          </a:prstGeom>
        </p:spPr>
        <p:txBody>
          <a:bodyPr vert="horz" wrap="none" lIns="0" tIns="0" rIns="0" bIns="0" rtlCol="0">
            <a:spAutoFit/>
          </a:bodyPr>
          <a:lstStyle/>
          <a:p>
            <a:pPr marL="0">
              <a:lnSpc>
                <a:spcPct val="100000"/>
              </a:lnSpc>
            </a:pPr>
            <a:r>
              <a:rPr sz="1800" spc="10" dirty="0">
                <a:latin typeface="Arial"/>
                <a:cs typeface="Arial"/>
              </a:rPr>
              <a:t>Database  (RDS)</a:t>
            </a:r>
            <a:endParaRPr sz="1800">
              <a:latin typeface="Arial"/>
              <a:cs typeface="Arial"/>
            </a:endParaRPr>
          </a:p>
        </p:txBody>
      </p:sp>
      <p:sp>
        <p:nvSpPr>
          <p:cNvPr id="160" name="object 160"/>
          <p:cNvSpPr/>
          <p:nvPr/>
        </p:nvSpPr>
        <p:spPr>
          <a:xfrm>
            <a:off x="341376" y="4041648"/>
            <a:ext cx="595884" cy="554736"/>
          </a:xfrm>
          <a:custGeom>
            <a:avLst/>
            <a:gdLst/>
            <a:ahLst/>
            <a:cxnLst/>
            <a:rect l="l" t="t" r="r" b="b"/>
            <a:pathLst>
              <a:path w="595884" h="554736">
                <a:moveTo>
                  <a:pt x="0" y="277368"/>
                </a:moveTo>
                <a:cubicBezTo>
                  <a:pt x="0" y="124180"/>
                  <a:pt x="133388" y="0"/>
                  <a:pt x="297942" y="0"/>
                </a:cubicBezTo>
                <a:cubicBezTo>
                  <a:pt x="462495" y="0"/>
                  <a:pt x="595884" y="124180"/>
                  <a:pt x="595884" y="277368"/>
                </a:cubicBezTo>
                <a:cubicBezTo>
                  <a:pt x="595884" y="430555"/>
                  <a:pt x="462495" y="554736"/>
                  <a:pt x="297942" y="554736"/>
                </a:cubicBezTo>
                <a:cubicBezTo>
                  <a:pt x="133388" y="554736"/>
                  <a:pt x="0" y="430555"/>
                  <a:pt x="0" y="277368"/>
                </a:cubicBezTo>
                <a:close/>
              </a:path>
            </a:pathLst>
          </a:custGeom>
          <a:solidFill>
            <a:srgbClr val="6E9E50"/>
          </a:solidFill>
        </p:spPr>
        <p:txBody>
          <a:bodyPr wrap="square" lIns="0" tIns="0" rIns="0" bIns="0" rtlCol="0">
            <a:noAutofit/>
          </a:bodyPr>
          <a:lstStyle/>
          <a:p>
            <a:endParaRPr/>
          </a:p>
        </p:txBody>
      </p:sp>
      <p:sp>
        <p:nvSpPr>
          <p:cNvPr id="12" name="text 1"/>
          <p:cNvSpPr txBox="1"/>
          <p:nvPr/>
        </p:nvSpPr>
        <p:spPr>
          <a:xfrm>
            <a:off x="526694" y="4213248"/>
            <a:ext cx="230191" cy="246221"/>
          </a:xfrm>
          <a:prstGeom prst="rect">
            <a:avLst/>
          </a:prstGeom>
        </p:spPr>
        <p:txBody>
          <a:bodyPr vert="horz" wrap="none" lIns="0" tIns="0" rIns="0" bIns="0" rtlCol="0">
            <a:spAutoFit/>
          </a:bodyPr>
          <a:lstStyle/>
          <a:p>
            <a:pPr marL="0">
              <a:lnSpc>
                <a:spcPct val="100000"/>
              </a:lnSpc>
            </a:pPr>
            <a:r>
              <a:rPr sz="1600" b="1" spc="10" dirty="0">
                <a:latin typeface="Arial"/>
                <a:cs typeface="Arial"/>
              </a:rPr>
              <a:t>04</a:t>
            </a:r>
            <a:endParaRPr sz="1600">
              <a:latin typeface="Arial"/>
              <a:cs typeface="Arial"/>
            </a:endParaRPr>
          </a:p>
        </p:txBody>
      </p:sp>
      <p:pic>
        <p:nvPicPr>
          <p:cNvPr id="186"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4960" y="4087368"/>
            <a:ext cx="1019556" cy="510540"/>
          </a:xfrm>
          <a:prstGeom prst="rect">
            <a:avLst/>
          </a:prstGeom>
        </p:spPr>
      </p:pic>
      <p:pic>
        <p:nvPicPr>
          <p:cNvPr id="18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2392" y="4139184"/>
            <a:ext cx="963168" cy="458724"/>
          </a:xfrm>
          <a:prstGeom prst="rect">
            <a:avLst/>
          </a:prstGeom>
        </p:spPr>
      </p:pic>
      <p:sp>
        <p:nvSpPr>
          <p:cNvPr id="161" name="object 161"/>
          <p:cNvSpPr/>
          <p:nvPr/>
        </p:nvSpPr>
        <p:spPr>
          <a:xfrm>
            <a:off x="5447538" y="4117086"/>
            <a:ext cx="914400" cy="405384"/>
          </a:xfrm>
          <a:custGeom>
            <a:avLst/>
            <a:gdLst/>
            <a:ahLst/>
            <a:cxnLst/>
            <a:rect l="l" t="t" r="r" b="b"/>
            <a:pathLst>
              <a:path w="914400" h="405384">
                <a:moveTo>
                  <a:pt x="0" y="29654"/>
                </a:moveTo>
                <a:cubicBezTo>
                  <a:pt x="0" y="13284"/>
                  <a:pt x="13335" y="0"/>
                  <a:pt x="29718" y="0"/>
                </a:cubicBezTo>
                <a:lnTo>
                  <a:pt x="884682" y="0"/>
                </a:lnTo>
                <a:cubicBezTo>
                  <a:pt x="901065" y="0"/>
                  <a:pt x="914400" y="13284"/>
                  <a:pt x="914400" y="29654"/>
                </a:cubicBezTo>
                <a:lnTo>
                  <a:pt x="914400" y="375729"/>
                </a:lnTo>
                <a:cubicBezTo>
                  <a:pt x="914400" y="392100"/>
                  <a:pt x="901065" y="405384"/>
                  <a:pt x="884682" y="405384"/>
                </a:cubicBezTo>
                <a:lnTo>
                  <a:pt x="29718" y="405384"/>
                </a:lnTo>
                <a:cubicBezTo>
                  <a:pt x="13335" y="405384"/>
                  <a:pt x="0" y="392100"/>
                  <a:pt x="0" y="375729"/>
                </a:cubicBezTo>
                <a:close/>
              </a:path>
            </a:pathLst>
          </a:custGeom>
          <a:solidFill>
            <a:srgbClr val="FFFFFF"/>
          </a:solidFill>
        </p:spPr>
        <p:txBody>
          <a:bodyPr wrap="square" lIns="0" tIns="0" rIns="0" bIns="0" rtlCol="0">
            <a:noAutofit/>
          </a:bodyPr>
          <a:lstStyle/>
          <a:p>
            <a:endParaRPr/>
          </a:p>
        </p:txBody>
      </p:sp>
      <p:sp>
        <p:nvSpPr>
          <p:cNvPr id="162" name="object 162"/>
          <p:cNvSpPr/>
          <p:nvPr/>
        </p:nvSpPr>
        <p:spPr>
          <a:xfrm>
            <a:off x="5437632" y="4107180"/>
            <a:ext cx="934212" cy="425196"/>
          </a:xfrm>
          <a:custGeom>
            <a:avLst/>
            <a:gdLst/>
            <a:ahLst/>
            <a:cxnLst/>
            <a:rect l="l" t="t" r="r" b="b"/>
            <a:pathLst>
              <a:path w="934212" h="425196">
                <a:moveTo>
                  <a:pt x="9906" y="39560"/>
                </a:moveTo>
                <a:cubicBezTo>
                  <a:pt x="9906" y="23190"/>
                  <a:pt x="23241" y="9906"/>
                  <a:pt x="39624" y="9906"/>
                </a:cubicBezTo>
                <a:lnTo>
                  <a:pt x="894588" y="9906"/>
                </a:lnTo>
                <a:cubicBezTo>
                  <a:pt x="910971" y="9906"/>
                  <a:pt x="924306" y="23190"/>
                  <a:pt x="924306" y="39560"/>
                </a:cubicBezTo>
                <a:lnTo>
                  <a:pt x="924306" y="385635"/>
                </a:lnTo>
                <a:cubicBezTo>
                  <a:pt x="924306" y="402006"/>
                  <a:pt x="910971" y="415290"/>
                  <a:pt x="894588" y="415290"/>
                </a:cubicBezTo>
                <a:lnTo>
                  <a:pt x="39624" y="415290"/>
                </a:lnTo>
                <a:cubicBezTo>
                  <a:pt x="23241" y="415290"/>
                  <a:pt x="9906" y="402006"/>
                  <a:pt x="9906" y="385635"/>
                </a:cubicBezTo>
                <a:close/>
              </a:path>
            </a:pathLst>
          </a:custGeom>
          <a:ln w="19812">
            <a:solidFill>
              <a:srgbClr val="FFFFFF"/>
            </a:solidFill>
          </a:ln>
        </p:spPr>
        <p:txBody>
          <a:bodyPr wrap="square" lIns="0" tIns="0" rIns="0" bIns="0" rtlCol="0">
            <a:noAutofit/>
          </a:bodyPr>
          <a:lstStyle/>
          <a:p>
            <a:endParaRPr/>
          </a:p>
        </p:txBody>
      </p:sp>
      <p:sp>
        <p:nvSpPr>
          <p:cNvPr id="13" name="text 1"/>
          <p:cNvSpPr txBox="1"/>
          <p:nvPr/>
        </p:nvSpPr>
        <p:spPr>
          <a:xfrm>
            <a:off x="5573268" y="4224654"/>
            <a:ext cx="677108" cy="215444"/>
          </a:xfrm>
          <a:prstGeom prst="rect">
            <a:avLst/>
          </a:prstGeom>
        </p:spPr>
        <p:txBody>
          <a:bodyPr vert="horz" wrap="none" lIns="0" tIns="0" rIns="0" bIns="0" rtlCol="0">
            <a:spAutoFit/>
          </a:bodyPr>
          <a:lstStyle/>
          <a:p>
            <a:pPr marL="0">
              <a:lnSpc>
                <a:spcPct val="100000"/>
              </a:lnSpc>
            </a:pPr>
            <a:r>
              <a:rPr sz="1400" spc="10" dirty="0">
                <a:latin typeface="Arial"/>
                <a:cs typeface="Arial"/>
              </a:rPr>
              <a:t>Optional</a:t>
            </a:r>
            <a:endParaRPr sz="1400">
              <a:latin typeface="Arial"/>
              <a:cs typeface="Arial"/>
            </a:endParaRPr>
          </a:p>
        </p:txBody>
      </p:sp>
      <p:pic>
        <p:nvPicPr>
          <p:cNvPr id="18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5160" y="1107948"/>
            <a:ext cx="1857756" cy="512064"/>
          </a:xfrm>
          <a:prstGeom prst="rect">
            <a:avLst/>
          </a:prstGeom>
        </p:spPr>
      </p:pic>
      <p:pic>
        <p:nvPicPr>
          <p:cNvPr id="18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3759" y="1115568"/>
            <a:ext cx="1399032" cy="565403"/>
          </a:xfrm>
          <a:prstGeom prst="rect">
            <a:avLst/>
          </a:prstGeom>
        </p:spPr>
      </p:pic>
      <p:sp>
        <p:nvSpPr>
          <p:cNvPr id="163" name="object 163"/>
          <p:cNvSpPr/>
          <p:nvPr/>
        </p:nvSpPr>
        <p:spPr>
          <a:xfrm>
            <a:off x="3237738" y="1137665"/>
            <a:ext cx="1752600" cy="406908"/>
          </a:xfrm>
          <a:custGeom>
            <a:avLst/>
            <a:gdLst/>
            <a:ahLst/>
            <a:cxnLst/>
            <a:rect l="l" t="t" r="r" b="b"/>
            <a:pathLst>
              <a:path w="1752600" h="406908">
                <a:moveTo>
                  <a:pt x="0" y="29719"/>
                </a:moveTo>
                <a:cubicBezTo>
                  <a:pt x="0" y="13336"/>
                  <a:pt x="13335" y="0"/>
                  <a:pt x="29718" y="0"/>
                </a:cubicBezTo>
                <a:lnTo>
                  <a:pt x="1722882" y="0"/>
                </a:lnTo>
                <a:cubicBezTo>
                  <a:pt x="1739265" y="0"/>
                  <a:pt x="1752600" y="13336"/>
                  <a:pt x="1752600" y="29719"/>
                </a:cubicBezTo>
                <a:lnTo>
                  <a:pt x="1752600" y="377191"/>
                </a:lnTo>
                <a:cubicBezTo>
                  <a:pt x="1752600" y="393574"/>
                  <a:pt x="1739265" y="406909"/>
                  <a:pt x="1722882" y="406909"/>
                </a:cubicBezTo>
                <a:lnTo>
                  <a:pt x="29718" y="406909"/>
                </a:lnTo>
                <a:cubicBezTo>
                  <a:pt x="13335" y="406909"/>
                  <a:pt x="0" y="393574"/>
                  <a:pt x="0" y="377191"/>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64" name="object 164"/>
          <p:cNvSpPr/>
          <p:nvPr/>
        </p:nvSpPr>
        <p:spPr>
          <a:xfrm>
            <a:off x="3227832" y="1127759"/>
            <a:ext cx="1772412" cy="426720"/>
          </a:xfrm>
          <a:custGeom>
            <a:avLst/>
            <a:gdLst/>
            <a:ahLst/>
            <a:cxnLst/>
            <a:rect l="l" t="t" r="r" b="b"/>
            <a:pathLst>
              <a:path w="1772412" h="426720">
                <a:moveTo>
                  <a:pt x="9906" y="39625"/>
                </a:moveTo>
                <a:cubicBezTo>
                  <a:pt x="9906" y="23242"/>
                  <a:pt x="23241" y="9906"/>
                  <a:pt x="39624" y="9906"/>
                </a:cubicBezTo>
                <a:lnTo>
                  <a:pt x="1732788" y="9906"/>
                </a:lnTo>
                <a:cubicBezTo>
                  <a:pt x="1749171" y="9906"/>
                  <a:pt x="1762506" y="23242"/>
                  <a:pt x="1762506" y="39625"/>
                </a:cubicBezTo>
                <a:lnTo>
                  <a:pt x="1762506" y="387097"/>
                </a:lnTo>
                <a:cubicBezTo>
                  <a:pt x="1762506" y="403480"/>
                  <a:pt x="1749171" y="416815"/>
                  <a:pt x="1732788" y="416815"/>
                </a:cubicBezTo>
                <a:lnTo>
                  <a:pt x="39624" y="416815"/>
                </a:lnTo>
                <a:cubicBezTo>
                  <a:pt x="23241" y="416815"/>
                  <a:pt x="9906" y="403480"/>
                  <a:pt x="9906" y="387097"/>
                </a:cubicBezTo>
                <a:close/>
              </a:path>
            </a:pathLst>
          </a:custGeom>
          <a:ln w="19812">
            <a:solidFill>
              <a:srgbClr val="FFFFFF"/>
            </a:solidFill>
          </a:ln>
        </p:spPr>
        <p:txBody>
          <a:bodyPr wrap="square" lIns="0" tIns="0" rIns="0" bIns="0" rtlCol="0">
            <a:noAutofit/>
          </a:bodyPr>
          <a:lstStyle/>
          <a:p>
            <a:endParaRPr>
              <a:solidFill>
                <a:schemeClr val="bg1"/>
              </a:solidFill>
            </a:endParaRPr>
          </a:p>
        </p:txBody>
      </p:sp>
      <p:sp>
        <p:nvSpPr>
          <p:cNvPr id="14" name="text 1"/>
          <p:cNvSpPr txBox="1"/>
          <p:nvPr/>
        </p:nvSpPr>
        <p:spPr>
          <a:xfrm>
            <a:off x="3594862" y="1218607"/>
            <a:ext cx="1107354"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Your  code</a:t>
            </a:r>
            <a:endParaRPr sz="1800">
              <a:solidFill>
                <a:schemeClr val="bg1"/>
              </a:solidFill>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56723"/>
            <a:ext cx="4881119"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Example:  CLI  workflow</a:t>
            </a:r>
            <a:endParaRPr sz="3300">
              <a:latin typeface="Arial"/>
              <a:cs typeface="Arial"/>
            </a:endParaRPr>
          </a:p>
        </p:txBody>
      </p:sp>
      <p:pic>
        <p:nvPicPr>
          <p:cNvPr id="19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33" y="1223390"/>
            <a:ext cx="2118906" cy="324739"/>
          </a:xfrm>
          <a:prstGeom prst="rect">
            <a:avLst/>
          </a:prstGeom>
        </p:spPr>
      </p:pic>
      <p:sp>
        <p:nvSpPr>
          <p:cNvPr id="3" name="text 1"/>
          <p:cNvSpPr txBox="1"/>
          <p:nvPr/>
        </p:nvSpPr>
        <p:spPr>
          <a:xfrm>
            <a:off x="804367" y="1740534"/>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4" name="text 1"/>
          <p:cNvSpPr txBox="1"/>
          <p:nvPr/>
        </p:nvSpPr>
        <p:spPr>
          <a:xfrm>
            <a:off x="1147572" y="1740472"/>
            <a:ext cx="1420966" cy="267766"/>
          </a:xfrm>
          <a:prstGeom prst="rect">
            <a:avLst/>
          </a:prstGeom>
        </p:spPr>
        <p:txBody>
          <a:bodyPr vert="horz" wrap="none" lIns="0" tIns="0" rIns="0" bIns="0" rtlCol="0">
            <a:spAutoFit/>
          </a:bodyPr>
          <a:lstStyle/>
          <a:p>
            <a:pPr marL="0">
              <a:lnSpc>
                <a:spcPct val="100000"/>
              </a:lnSpc>
            </a:pPr>
            <a:r>
              <a:rPr sz="1740" spc="10" dirty="0">
                <a:solidFill>
                  <a:schemeClr val="bg1"/>
                </a:solidFill>
                <a:latin typeface="Arial"/>
                <a:cs typeface="Arial"/>
              </a:rPr>
              <a:t>AWS  account</a:t>
            </a:r>
            <a:endParaRPr sz="1700">
              <a:solidFill>
                <a:schemeClr val="bg1"/>
              </a:solidFill>
              <a:latin typeface="Arial"/>
              <a:cs typeface="Arial"/>
            </a:endParaRPr>
          </a:p>
        </p:txBody>
      </p:sp>
      <p:sp>
        <p:nvSpPr>
          <p:cNvPr id="5" name="text 1"/>
          <p:cNvSpPr txBox="1"/>
          <p:nvPr/>
        </p:nvSpPr>
        <p:spPr>
          <a:xfrm>
            <a:off x="2586228" y="1740472"/>
            <a:ext cx="679032" cy="263149"/>
          </a:xfrm>
          <a:prstGeom prst="rect">
            <a:avLst/>
          </a:prstGeom>
        </p:spPr>
        <p:txBody>
          <a:bodyPr vert="horz" wrap="none" lIns="0" tIns="0" rIns="0" bIns="0" rtlCol="0">
            <a:spAutoFit/>
          </a:bodyPr>
          <a:lstStyle/>
          <a:p>
            <a:pPr marL="0">
              <a:lnSpc>
                <a:spcPct val="100000"/>
              </a:lnSpc>
            </a:pPr>
            <a:r>
              <a:rPr sz="1710" spc="10" dirty="0">
                <a:solidFill>
                  <a:schemeClr val="bg1"/>
                </a:solidFill>
                <a:latin typeface="Arial"/>
                <a:cs typeface="Arial"/>
              </a:rPr>
              <a:t>–  your</a:t>
            </a:r>
            <a:endParaRPr sz="1700">
              <a:solidFill>
                <a:schemeClr val="bg1"/>
              </a:solidFill>
              <a:latin typeface="Arial"/>
              <a:cs typeface="Arial"/>
            </a:endParaRPr>
          </a:p>
        </p:txBody>
      </p:sp>
      <p:sp>
        <p:nvSpPr>
          <p:cNvPr id="6" name="text 1"/>
          <p:cNvSpPr txBox="1"/>
          <p:nvPr/>
        </p:nvSpPr>
        <p:spPr>
          <a:xfrm>
            <a:off x="3285591" y="1740472"/>
            <a:ext cx="1879041" cy="258532"/>
          </a:xfrm>
          <a:prstGeom prst="rect">
            <a:avLst/>
          </a:prstGeom>
        </p:spPr>
        <p:txBody>
          <a:bodyPr vert="horz" wrap="none" lIns="0" tIns="0" rIns="0" bIns="0" rtlCol="0">
            <a:spAutoFit/>
          </a:bodyPr>
          <a:lstStyle/>
          <a:p>
            <a:pPr marL="0">
              <a:lnSpc>
                <a:spcPct val="100000"/>
              </a:lnSpc>
            </a:pPr>
            <a:r>
              <a:rPr sz="1680" spc="10" dirty="0">
                <a:solidFill>
                  <a:schemeClr val="bg1"/>
                </a:solidFill>
                <a:latin typeface="Arial"/>
                <a:cs typeface="Arial"/>
              </a:rPr>
              <a:t>access  and  secret</a:t>
            </a:r>
            <a:endParaRPr sz="1600">
              <a:solidFill>
                <a:schemeClr val="bg1"/>
              </a:solidFill>
              <a:latin typeface="Arial"/>
              <a:cs typeface="Arial"/>
            </a:endParaRPr>
          </a:p>
        </p:txBody>
      </p:sp>
      <p:sp>
        <p:nvSpPr>
          <p:cNvPr id="7" name="text 1"/>
          <p:cNvSpPr txBox="1"/>
          <p:nvPr/>
        </p:nvSpPr>
        <p:spPr>
          <a:xfrm>
            <a:off x="5190286" y="1740472"/>
            <a:ext cx="479618"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keys</a:t>
            </a:r>
            <a:endParaRPr sz="1800">
              <a:solidFill>
                <a:schemeClr val="bg1"/>
              </a:solidFill>
              <a:latin typeface="Arial"/>
              <a:cs typeface="Arial"/>
            </a:endParaRPr>
          </a:p>
        </p:txBody>
      </p:sp>
      <p:sp>
        <p:nvSpPr>
          <p:cNvPr id="8" name="text 1"/>
          <p:cNvSpPr txBox="1"/>
          <p:nvPr/>
        </p:nvSpPr>
        <p:spPr>
          <a:xfrm>
            <a:off x="804367" y="2289428"/>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9" name="text 1"/>
          <p:cNvSpPr txBox="1"/>
          <p:nvPr/>
        </p:nvSpPr>
        <p:spPr>
          <a:xfrm>
            <a:off x="1147572" y="2289366"/>
            <a:ext cx="750205" cy="484748"/>
          </a:xfrm>
          <a:prstGeom prst="rect">
            <a:avLst/>
          </a:prstGeom>
        </p:spPr>
        <p:txBody>
          <a:bodyPr vert="horz" wrap="none" lIns="0" tIns="0" rIns="0" bIns="0" rtlCol="0">
            <a:spAutoFit/>
          </a:bodyPr>
          <a:lstStyle/>
          <a:p>
            <a:pPr marL="0">
              <a:lnSpc>
                <a:spcPct val="100000"/>
              </a:lnSpc>
            </a:pPr>
            <a:r>
              <a:rPr sz="1350" spc="10" dirty="0">
                <a:solidFill>
                  <a:schemeClr val="bg1"/>
                </a:solidFill>
                <a:latin typeface="Arial"/>
                <a:cs typeface="Arial"/>
              </a:rPr>
              <a:t>EB  CLI</a:t>
            </a:r>
            <a:endParaRPr sz="1300">
              <a:solidFill>
                <a:schemeClr val="bg1"/>
              </a:solidFill>
              <a:latin typeface="Arial"/>
              <a:cs typeface="Arial"/>
            </a:endParaRPr>
          </a:p>
          <a:p>
            <a:pPr marL="190500">
              <a:lnSpc>
                <a:spcPct val="100000"/>
              </a:lnSpc>
            </a:pPr>
            <a:r>
              <a:rPr sz="1800" spc="10" dirty="0">
                <a:solidFill>
                  <a:schemeClr val="bg1"/>
                </a:solidFill>
                <a:latin typeface="Arial"/>
                <a:cs typeface="Arial"/>
              </a:rPr>
              <a:t>Linux</a:t>
            </a:r>
            <a:endParaRPr sz="1800">
              <a:solidFill>
                <a:schemeClr val="bg1"/>
              </a:solidFill>
              <a:latin typeface="Arial"/>
              <a:cs typeface="Arial"/>
            </a:endParaRPr>
          </a:p>
        </p:txBody>
      </p:sp>
      <p:sp>
        <p:nvSpPr>
          <p:cNvPr id="10" name="text 1"/>
          <p:cNvSpPr txBox="1"/>
          <p:nvPr/>
        </p:nvSpPr>
        <p:spPr>
          <a:xfrm>
            <a:off x="994867" y="2563749"/>
            <a:ext cx="81433" cy="553998"/>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1" name="text 1"/>
          <p:cNvSpPr txBox="1"/>
          <p:nvPr/>
        </p:nvSpPr>
        <p:spPr>
          <a:xfrm>
            <a:off x="1947291" y="2563686"/>
            <a:ext cx="6540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2" name="text 1"/>
          <p:cNvSpPr txBox="1"/>
          <p:nvPr/>
        </p:nvSpPr>
        <p:spPr>
          <a:xfrm>
            <a:off x="2074392" y="2563686"/>
            <a:ext cx="466794"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Unix</a:t>
            </a:r>
            <a:endParaRPr sz="1800">
              <a:solidFill>
                <a:schemeClr val="bg1"/>
              </a:solidFill>
              <a:latin typeface="Arial"/>
              <a:cs typeface="Arial"/>
            </a:endParaRPr>
          </a:p>
        </p:txBody>
      </p:sp>
      <p:sp>
        <p:nvSpPr>
          <p:cNvPr id="13" name="text 1"/>
          <p:cNvSpPr txBox="1"/>
          <p:nvPr/>
        </p:nvSpPr>
        <p:spPr>
          <a:xfrm>
            <a:off x="2594457" y="2563686"/>
            <a:ext cx="6540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4" name="text 1"/>
          <p:cNvSpPr txBox="1"/>
          <p:nvPr/>
        </p:nvSpPr>
        <p:spPr>
          <a:xfrm>
            <a:off x="2721559" y="2563686"/>
            <a:ext cx="2437847" cy="258532"/>
          </a:xfrm>
          <a:prstGeom prst="rect">
            <a:avLst/>
          </a:prstGeom>
        </p:spPr>
        <p:txBody>
          <a:bodyPr vert="horz" wrap="none" lIns="0" tIns="0" rIns="0" bIns="0" rtlCol="0">
            <a:spAutoFit/>
          </a:bodyPr>
          <a:lstStyle/>
          <a:p>
            <a:pPr marL="0">
              <a:lnSpc>
                <a:spcPct val="100000"/>
              </a:lnSpc>
            </a:pPr>
            <a:r>
              <a:rPr sz="1680" spc="10" dirty="0">
                <a:solidFill>
                  <a:schemeClr val="bg1"/>
                </a:solidFill>
                <a:latin typeface="Arial"/>
                <a:cs typeface="Arial"/>
              </a:rPr>
              <a:t>Mac:  Python  2.7  or  3.0</a:t>
            </a:r>
            <a:endParaRPr sz="1600">
              <a:solidFill>
                <a:schemeClr val="bg1"/>
              </a:solidFill>
              <a:latin typeface="Arial"/>
              <a:cs typeface="Arial"/>
            </a:endParaRPr>
          </a:p>
        </p:txBody>
      </p:sp>
      <p:sp>
        <p:nvSpPr>
          <p:cNvPr id="15" name="text 1"/>
          <p:cNvSpPr txBox="1"/>
          <p:nvPr/>
        </p:nvSpPr>
        <p:spPr>
          <a:xfrm>
            <a:off x="1338072" y="2838006"/>
            <a:ext cx="2621230" cy="267766"/>
          </a:xfrm>
          <a:prstGeom prst="rect">
            <a:avLst/>
          </a:prstGeom>
        </p:spPr>
        <p:txBody>
          <a:bodyPr vert="horz" wrap="none" lIns="0" tIns="0" rIns="0" bIns="0" rtlCol="0">
            <a:spAutoFit/>
          </a:bodyPr>
          <a:lstStyle/>
          <a:p>
            <a:pPr marL="0">
              <a:lnSpc>
                <a:spcPct val="100000"/>
              </a:lnSpc>
            </a:pPr>
            <a:r>
              <a:rPr sz="1740" spc="10" dirty="0">
                <a:solidFill>
                  <a:schemeClr val="bg1"/>
                </a:solidFill>
                <a:latin typeface="Arial"/>
                <a:cs typeface="Arial"/>
              </a:rPr>
              <a:t>Windows  PowerShell  2.0</a:t>
            </a:r>
            <a:endParaRPr sz="1700">
              <a:solidFill>
                <a:schemeClr val="bg1"/>
              </a:solidFill>
              <a:latin typeface="Arial"/>
              <a:cs typeface="Arial"/>
            </a:endParaRPr>
          </a:p>
        </p:txBody>
      </p:sp>
      <p:sp>
        <p:nvSpPr>
          <p:cNvPr id="16" name="text 1"/>
          <p:cNvSpPr txBox="1"/>
          <p:nvPr/>
        </p:nvSpPr>
        <p:spPr>
          <a:xfrm>
            <a:off x="804367" y="3386433"/>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7" name="text 1"/>
          <p:cNvSpPr txBox="1"/>
          <p:nvPr/>
        </p:nvSpPr>
        <p:spPr>
          <a:xfrm>
            <a:off x="1147572" y="3386370"/>
            <a:ext cx="1286314"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  credential</a:t>
            </a:r>
            <a:endParaRPr sz="1800">
              <a:solidFill>
                <a:schemeClr val="bg1"/>
              </a:solidFill>
              <a:latin typeface="Arial"/>
              <a:cs typeface="Arial"/>
            </a:endParaRPr>
          </a:p>
        </p:txBody>
      </p:sp>
      <p:sp>
        <p:nvSpPr>
          <p:cNvPr id="18" name="text 1"/>
          <p:cNvSpPr txBox="1"/>
          <p:nvPr/>
        </p:nvSpPr>
        <p:spPr>
          <a:xfrm>
            <a:off x="2405175" y="3386370"/>
            <a:ext cx="300082"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file</a:t>
            </a:r>
            <a:endParaRPr sz="1800">
              <a:solidFill>
                <a:schemeClr val="bg1"/>
              </a:solidFill>
              <a:latin typeface="Arial"/>
              <a:cs typeface="Arial"/>
            </a:endParaRPr>
          </a:p>
        </p:txBody>
      </p:sp>
      <p:sp>
        <p:nvSpPr>
          <p:cNvPr id="19" name="text 1"/>
          <p:cNvSpPr txBox="1"/>
          <p:nvPr/>
        </p:nvSpPr>
        <p:spPr>
          <a:xfrm>
            <a:off x="804367" y="3935653"/>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20" name="text 1"/>
          <p:cNvSpPr txBox="1"/>
          <p:nvPr/>
        </p:nvSpPr>
        <p:spPr>
          <a:xfrm>
            <a:off x="1147572" y="3935591"/>
            <a:ext cx="2724464" cy="258532"/>
          </a:xfrm>
          <a:prstGeom prst="rect">
            <a:avLst/>
          </a:prstGeom>
        </p:spPr>
        <p:txBody>
          <a:bodyPr vert="horz" wrap="none" lIns="0" tIns="0" rIns="0" bIns="0" rtlCol="0">
            <a:spAutoFit/>
          </a:bodyPr>
          <a:lstStyle/>
          <a:p>
            <a:pPr marL="0">
              <a:lnSpc>
                <a:spcPct val="100000"/>
              </a:lnSpc>
            </a:pPr>
            <a:r>
              <a:rPr sz="1680" spc="10" dirty="0">
                <a:solidFill>
                  <a:schemeClr val="bg1"/>
                </a:solidFill>
                <a:latin typeface="Arial"/>
                <a:cs typeface="Arial"/>
              </a:rPr>
              <a:t>Git  1.66  or  later  (optional)</a:t>
            </a:r>
            <a:endParaRPr sz="1600">
              <a:solidFill>
                <a:schemeClr val="bg1"/>
              </a:solidFill>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56723"/>
            <a:ext cx="4881119"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Example:  CLI  workflow</a:t>
            </a:r>
            <a:endParaRPr sz="3300">
              <a:latin typeface="Arial"/>
              <a:cs typeface="Arial"/>
            </a:endParaRPr>
          </a:p>
        </p:txBody>
      </p:sp>
      <p:pic>
        <p:nvPicPr>
          <p:cNvPr id="19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61" y="1223390"/>
            <a:ext cx="3500018" cy="328803"/>
          </a:xfrm>
          <a:prstGeom prst="rect">
            <a:avLst/>
          </a:prstGeom>
        </p:spPr>
      </p:pic>
      <p:sp>
        <p:nvSpPr>
          <p:cNvPr id="3" name="text 1"/>
          <p:cNvSpPr txBox="1"/>
          <p:nvPr/>
        </p:nvSpPr>
        <p:spPr>
          <a:xfrm>
            <a:off x="1024737" y="2334474"/>
            <a:ext cx="1361911"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init .</a:t>
            </a:r>
            <a:endParaRPr sz="1600">
              <a:solidFill>
                <a:schemeClr val="bg1"/>
              </a:solidFill>
              <a:latin typeface="Consolas"/>
              <a:cs typeface="Consolas"/>
            </a:endParaRPr>
          </a:p>
        </p:txBody>
      </p:sp>
      <p:sp>
        <p:nvSpPr>
          <p:cNvPr id="4" name="text 1"/>
          <p:cNvSpPr txBox="1"/>
          <p:nvPr/>
        </p:nvSpPr>
        <p:spPr>
          <a:xfrm>
            <a:off x="5445252" y="2334474"/>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add .</a:t>
            </a:r>
            <a:endParaRPr sz="1600">
              <a:solidFill>
                <a:schemeClr val="bg1"/>
              </a:solidFill>
              <a:latin typeface="Consolas"/>
              <a:cs typeface="Consolas"/>
            </a:endParaRPr>
          </a:p>
        </p:txBody>
      </p:sp>
      <p:sp>
        <p:nvSpPr>
          <p:cNvPr id="5" name="text 1"/>
          <p:cNvSpPr txBox="1"/>
          <p:nvPr/>
        </p:nvSpPr>
        <p:spPr>
          <a:xfrm>
            <a:off x="1046988" y="2020212"/>
            <a:ext cx="251350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Initialize your Git repository</a:t>
            </a:r>
            <a:endParaRPr sz="1600">
              <a:solidFill>
                <a:schemeClr val="bg1"/>
              </a:solidFill>
              <a:latin typeface="Arial"/>
              <a:cs typeface="Arial"/>
            </a:endParaRPr>
          </a:p>
        </p:txBody>
      </p:sp>
      <p:sp>
        <p:nvSpPr>
          <p:cNvPr id="165" name="object 165"/>
          <p:cNvSpPr/>
          <p:nvPr/>
        </p:nvSpPr>
        <p:spPr>
          <a:xfrm>
            <a:off x="341376" y="1877568"/>
            <a:ext cx="537972" cy="502920"/>
          </a:xfrm>
          <a:custGeom>
            <a:avLst/>
            <a:gdLst/>
            <a:ahLst/>
            <a:cxnLst/>
            <a:rect l="l" t="t" r="r" b="b"/>
            <a:pathLst>
              <a:path w="537972" h="502920">
                <a:moveTo>
                  <a:pt x="0" y="251460"/>
                </a:moveTo>
                <a:cubicBezTo>
                  <a:pt x="0" y="112522"/>
                  <a:pt x="120434" y="0"/>
                  <a:pt x="268986" y="0"/>
                </a:cubicBezTo>
                <a:cubicBezTo>
                  <a:pt x="417537" y="0"/>
                  <a:pt x="537972" y="112522"/>
                  <a:pt x="537972" y="251460"/>
                </a:cubicBezTo>
                <a:cubicBezTo>
                  <a:pt x="537972" y="390398"/>
                  <a:pt x="417537" y="502920"/>
                  <a:pt x="268986" y="502920"/>
                </a:cubicBezTo>
                <a:cubicBezTo>
                  <a:pt x="120434"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6" name="text 1"/>
          <p:cNvSpPr txBox="1"/>
          <p:nvPr/>
        </p:nvSpPr>
        <p:spPr>
          <a:xfrm>
            <a:off x="512064" y="2032866"/>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01</a:t>
            </a:r>
            <a:endParaRPr sz="1400">
              <a:solidFill>
                <a:schemeClr val="bg1"/>
              </a:solidFill>
              <a:latin typeface="Arial"/>
              <a:cs typeface="Arial"/>
            </a:endParaRPr>
          </a:p>
        </p:txBody>
      </p:sp>
      <p:sp>
        <p:nvSpPr>
          <p:cNvPr id="7" name="text 1"/>
          <p:cNvSpPr txBox="1"/>
          <p:nvPr/>
        </p:nvSpPr>
        <p:spPr>
          <a:xfrm>
            <a:off x="5467223" y="2020212"/>
            <a:ext cx="133914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Add your code</a:t>
            </a:r>
            <a:endParaRPr sz="1600">
              <a:solidFill>
                <a:schemeClr val="bg1"/>
              </a:solidFill>
              <a:latin typeface="Arial"/>
              <a:cs typeface="Arial"/>
            </a:endParaRPr>
          </a:p>
        </p:txBody>
      </p:sp>
      <p:sp>
        <p:nvSpPr>
          <p:cNvPr id="166" name="object 166"/>
          <p:cNvSpPr/>
          <p:nvPr/>
        </p:nvSpPr>
        <p:spPr>
          <a:xfrm>
            <a:off x="4760976" y="1877568"/>
            <a:ext cx="537972" cy="502920"/>
          </a:xfrm>
          <a:custGeom>
            <a:avLst/>
            <a:gdLst/>
            <a:ahLst/>
            <a:cxnLst/>
            <a:rect l="l" t="t" r="r" b="b"/>
            <a:pathLst>
              <a:path w="537972" h="502920">
                <a:moveTo>
                  <a:pt x="0" y="251460"/>
                </a:moveTo>
                <a:cubicBezTo>
                  <a:pt x="0" y="112522"/>
                  <a:pt x="120396" y="0"/>
                  <a:pt x="268986" y="0"/>
                </a:cubicBezTo>
                <a:cubicBezTo>
                  <a:pt x="417576" y="0"/>
                  <a:pt x="537972" y="112522"/>
                  <a:pt x="537972" y="251460"/>
                </a:cubicBezTo>
                <a:cubicBezTo>
                  <a:pt x="537972" y="390398"/>
                  <a:pt x="417576" y="502920"/>
                  <a:pt x="268986" y="502920"/>
                </a:cubicBezTo>
                <a:cubicBezTo>
                  <a:pt x="120396"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8" name="text 1"/>
          <p:cNvSpPr txBox="1"/>
          <p:nvPr/>
        </p:nvSpPr>
        <p:spPr>
          <a:xfrm>
            <a:off x="4932553" y="2032866"/>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04</a:t>
            </a:r>
            <a:endParaRPr sz="1400">
              <a:solidFill>
                <a:schemeClr val="bg1"/>
              </a:solidFill>
              <a:latin typeface="Arial"/>
              <a:cs typeface="Arial"/>
            </a:endParaRPr>
          </a:p>
        </p:txBody>
      </p:sp>
      <p:sp>
        <p:nvSpPr>
          <p:cNvPr id="9" name="text 1"/>
          <p:cNvSpPr txBox="1"/>
          <p:nvPr/>
        </p:nvSpPr>
        <p:spPr>
          <a:xfrm>
            <a:off x="1058570" y="3242524"/>
            <a:ext cx="1021433"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init</a:t>
            </a:r>
            <a:endParaRPr sz="1600">
              <a:solidFill>
                <a:schemeClr val="bg1"/>
              </a:solidFill>
              <a:latin typeface="Consolas"/>
              <a:cs typeface="Consolas"/>
            </a:endParaRPr>
          </a:p>
        </p:txBody>
      </p:sp>
      <p:sp>
        <p:nvSpPr>
          <p:cNvPr id="10" name="text 1"/>
          <p:cNvSpPr txBox="1"/>
          <p:nvPr/>
        </p:nvSpPr>
        <p:spPr>
          <a:xfrm>
            <a:off x="5479034" y="3242459"/>
            <a:ext cx="1588897"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commit –</a:t>
            </a:r>
            <a:endParaRPr sz="1600">
              <a:solidFill>
                <a:schemeClr val="bg1"/>
              </a:solidFill>
              <a:latin typeface="Consolas"/>
              <a:cs typeface="Consolas"/>
            </a:endParaRPr>
          </a:p>
        </p:txBody>
      </p:sp>
      <p:sp>
        <p:nvSpPr>
          <p:cNvPr id="11" name="text 1"/>
          <p:cNvSpPr txBox="1"/>
          <p:nvPr/>
        </p:nvSpPr>
        <p:spPr>
          <a:xfrm>
            <a:off x="7035418" y="3242459"/>
            <a:ext cx="113493"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m</a:t>
            </a:r>
            <a:endParaRPr sz="1600">
              <a:solidFill>
                <a:schemeClr val="bg1"/>
              </a:solidFill>
              <a:latin typeface="Consolas"/>
              <a:cs typeface="Consolas"/>
            </a:endParaRPr>
          </a:p>
        </p:txBody>
      </p:sp>
      <p:sp>
        <p:nvSpPr>
          <p:cNvPr id="12" name="text 1"/>
          <p:cNvSpPr txBox="1"/>
          <p:nvPr/>
        </p:nvSpPr>
        <p:spPr>
          <a:xfrm>
            <a:off x="7257923" y="3242459"/>
            <a:ext cx="680956"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“v1.0”</a:t>
            </a:r>
            <a:endParaRPr sz="1600">
              <a:solidFill>
                <a:schemeClr val="bg1"/>
              </a:solidFill>
              <a:latin typeface="Consolas"/>
              <a:cs typeface="Consolas"/>
            </a:endParaRPr>
          </a:p>
        </p:txBody>
      </p:sp>
      <p:sp>
        <p:nvSpPr>
          <p:cNvPr id="13" name="text 1"/>
          <p:cNvSpPr txBox="1"/>
          <p:nvPr/>
        </p:nvSpPr>
        <p:spPr>
          <a:xfrm>
            <a:off x="1046988" y="2923944"/>
            <a:ext cx="3131306"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Create your Elastic Beanstalk app</a:t>
            </a:r>
            <a:endParaRPr sz="1600">
              <a:solidFill>
                <a:schemeClr val="bg1"/>
              </a:solidFill>
              <a:latin typeface="Arial"/>
              <a:cs typeface="Arial"/>
            </a:endParaRPr>
          </a:p>
        </p:txBody>
      </p:sp>
      <p:sp>
        <p:nvSpPr>
          <p:cNvPr id="167" name="object 167"/>
          <p:cNvSpPr/>
          <p:nvPr/>
        </p:nvSpPr>
        <p:spPr>
          <a:xfrm>
            <a:off x="341376" y="2781300"/>
            <a:ext cx="537972" cy="502920"/>
          </a:xfrm>
          <a:custGeom>
            <a:avLst/>
            <a:gdLst/>
            <a:ahLst/>
            <a:cxnLst/>
            <a:rect l="l" t="t" r="r" b="b"/>
            <a:pathLst>
              <a:path w="537972" h="502920">
                <a:moveTo>
                  <a:pt x="0" y="251460"/>
                </a:moveTo>
                <a:cubicBezTo>
                  <a:pt x="0" y="112522"/>
                  <a:pt x="120434" y="0"/>
                  <a:pt x="268986" y="0"/>
                </a:cubicBezTo>
                <a:cubicBezTo>
                  <a:pt x="417537" y="0"/>
                  <a:pt x="537972" y="112522"/>
                  <a:pt x="537972" y="251460"/>
                </a:cubicBezTo>
                <a:cubicBezTo>
                  <a:pt x="537972" y="390398"/>
                  <a:pt x="417537" y="502920"/>
                  <a:pt x="268986" y="502920"/>
                </a:cubicBezTo>
                <a:cubicBezTo>
                  <a:pt x="120434"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4" name="text 1"/>
          <p:cNvSpPr txBox="1"/>
          <p:nvPr/>
        </p:nvSpPr>
        <p:spPr>
          <a:xfrm>
            <a:off x="512064" y="2936598"/>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02</a:t>
            </a:r>
            <a:endParaRPr sz="1400">
              <a:solidFill>
                <a:schemeClr val="bg1"/>
              </a:solidFill>
              <a:latin typeface="Arial"/>
              <a:cs typeface="Arial"/>
            </a:endParaRPr>
          </a:p>
        </p:txBody>
      </p:sp>
      <p:sp>
        <p:nvSpPr>
          <p:cNvPr id="15" name="text 1"/>
          <p:cNvSpPr txBox="1"/>
          <p:nvPr/>
        </p:nvSpPr>
        <p:spPr>
          <a:xfrm>
            <a:off x="5467223" y="2923944"/>
            <a:ext cx="7146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Commit</a:t>
            </a:r>
            <a:endParaRPr sz="1600">
              <a:solidFill>
                <a:schemeClr val="bg1"/>
              </a:solidFill>
              <a:latin typeface="Arial"/>
              <a:cs typeface="Arial"/>
            </a:endParaRPr>
          </a:p>
        </p:txBody>
      </p:sp>
      <p:sp>
        <p:nvSpPr>
          <p:cNvPr id="168" name="object 168"/>
          <p:cNvSpPr/>
          <p:nvPr/>
        </p:nvSpPr>
        <p:spPr>
          <a:xfrm>
            <a:off x="4760976" y="2781300"/>
            <a:ext cx="537972" cy="502920"/>
          </a:xfrm>
          <a:custGeom>
            <a:avLst/>
            <a:gdLst/>
            <a:ahLst/>
            <a:cxnLst/>
            <a:rect l="l" t="t" r="r" b="b"/>
            <a:pathLst>
              <a:path w="537972" h="502920">
                <a:moveTo>
                  <a:pt x="0" y="251460"/>
                </a:moveTo>
                <a:cubicBezTo>
                  <a:pt x="0" y="112522"/>
                  <a:pt x="120396" y="0"/>
                  <a:pt x="268986" y="0"/>
                </a:cubicBezTo>
                <a:cubicBezTo>
                  <a:pt x="417576" y="0"/>
                  <a:pt x="537972" y="112522"/>
                  <a:pt x="537972" y="251460"/>
                </a:cubicBezTo>
                <a:cubicBezTo>
                  <a:pt x="537972" y="390398"/>
                  <a:pt x="417576" y="502920"/>
                  <a:pt x="268986" y="502920"/>
                </a:cubicBezTo>
                <a:cubicBezTo>
                  <a:pt x="120396"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6" name="text 1"/>
          <p:cNvSpPr txBox="1"/>
          <p:nvPr/>
        </p:nvSpPr>
        <p:spPr>
          <a:xfrm>
            <a:off x="4932553" y="2936598"/>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05</a:t>
            </a:r>
            <a:endParaRPr sz="1400">
              <a:solidFill>
                <a:schemeClr val="bg1"/>
              </a:solidFill>
              <a:latin typeface="Arial"/>
              <a:cs typeface="Arial"/>
            </a:endParaRPr>
          </a:p>
        </p:txBody>
      </p:sp>
      <p:sp>
        <p:nvSpPr>
          <p:cNvPr id="17" name="text 1"/>
          <p:cNvSpPr txBox="1"/>
          <p:nvPr/>
        </p:nvSpPr>
        <p:spPr>
          <a:xfrm>
            <a:off x="1046988" y="3731969"/>
            <a:ext cx="3250890" cy="492443"/>
          </a:xfrm>
          <a:prstGeom prst="rect">
            <a:avLst/>
          </a:prstGeom>
        </p:spPr>
        <p:txBody>
          <a:bodyPr vert="horz" wrap="none" lIns="0" tIns="0" rIns="0" bIns="0" rtlCol="0">
            <a:spAutoFit/>
          </a:bodyPr>
          <a:lstStyle/>
          <a:p>
            <a:pPr marL="0">
              <a:lnSpc>
                <a:spcPct val="100000"/>
              </a:lnSpc>
            </a:pPr>
            <a:r>
              <a:rPr sz="1600" i="1" spc="10" dirty="0">
                <a:solidFill>
                  <a:schemeClr val="bg1"/>
                </a:solidFill>
                <a:latin typeface="Arial"/>
                <a:cs typeface="Arial"/>
              </a:rPr>
              <a:t>Follow the prompts to configure the</a:t>
            </a:r>
            <a:endParaRPr sz="1600">
              <a:solidFill>
                <a:schemeClr val="bg1"/>
              </a:solidFill>
              <a:latin typeface="Arial"/>
              <a:cs typeface="Arial"/>
            </a:endParaRPr>
          </a:p>
          <a:p>
            <a:pPr marL="0">
              <a:lnSpc>
                <a:spcPct val="100000"/>
              </a:lnSpc>
            </a:pPr>
            <a:r>
              <a:rPr sz="1600" i="1" spc="10" dirty="0">
                <a:solidFill>
                  <a:schemeClr val="bg1"/>
                </a:solidFill>
                <a:latin typeface="Arial"/>
                <a:cs typeface="Arial"/>
              </a:rPr>
              <a:t>environment</a:t>
            </a:r>
            <a:endParaRPr sz="1600">
              <a:solidFill>
                <a:schemeClr val="bg1"/>
              </a:solidFill>
              <a:latin typeface="Arial"/>
              <a:cs typeface="Arial"/>
            </a:endParaRPr>
          </a:p>
        </p:txBody>
      </p:sp>
      <p:sp>
        <p:nvSpPr>
          <p:cNvPr id="169" name="object 169"/>
          <p:cNvSpPr/>
          <p:nvPr/>
        </p:nvSpPr>
        <p:spPr>
          <a:xfrm>
            <a:off x="341376" y="3710940"/>
            <a:ext cx="537972" cy="502920"/>
          </a:xfrm>
          <a:custGeom>
            <a:avLst/>
            <a:gdLst/>
            <a:ahLst/>
            <a:cxnLst/>
            <a:rect l="l" t="t" r="r" b="b"/>
            <a:pathLst>
              <a:path w="537972" h="502920">
                <a:moveTo>
                  <a:pt x="0" y="251460"/>
                </a:moveTo>
                <a:cubicBezTo>
                  <a:pt x="0" y="112522"/>
                  <a:pt x="120434" y="0"/>
                  <a:pt x="268986" y="0"/>
                </a:cubicBezTo>
                <a:cubicBezTo>
                  <a:pt x="417537" y="0"/>
                  <a:pt x="537972" y="112522"/>
                  <a:pt x="537972" y="251460"/>
                </a:cubicBezTo>
                <a:cubicBezTo>
                  <a:pt x="537972" y="390334"/>
                  <a:pt x="417537" y="502920"/>
                  <a:pt x="268986" y="502920"/>
                </a:cubicBezTo>
                <a:cubicBezTo>
                  <a:pt x="120434" y="502920"/>
                  <a:pt x="0" y="390334"/>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8" name="text 1"/>
          <p:cNvSpPr txBox="1"/>
          <p:nvPr/>
        </p:nvSpPr>
        <p:spPr>
          <a:xfrm>
            <a:off x="512064" y="3868038"/>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03</a:t>
            </a:r>
            <a:endParaRPr sz="1400">
              <a:solidFill>
                <a:schemeClr val="bg1"/>
              </a:solidFill>
              <a:latin typeface="Arial"/>
              <a:cs typeface="Arial"/>
            </a:endParaRPr>
          </a:p>
        </p:txBody>
      </p:sp>
      <p:sp>
        <p:nvSpPr>
          <p:cNvPr id="19" name="text 1"/>
          <p:cNvSpPr txBox="1"/>
          <p:nvPr/>
        </p:nvSpPr>
        <p:spPr>
          <a:xfrm>
            <a:off x="5467223" y="3731969"/>
            <a:ext cx="3341987" cy="470285"/>
          </a:xfrm>
          <a:prstGeom prst="rect">
            <a:avLst/>
          </a:prstGeom>
        </p:spPr>
        <p:txBody>
          <a:bodyPr vert="horz" wrap="none" lIns="0" tIns="0" rIns="0" bIns="0" rtlCol="0">
            <a:spAutoFit/>
          </a:bodyPr>
          <a:lstStyle/>
          <a:p>
            <a:pPr marL="0">
              <a:lnSpc>
                <a:spcPct val="100000"/>
              </a:lnSpc>
            </a:pPr>
            <a:r>
              <a:rPr sz="1600" spc="10" dirty="0">
                <a:latin typeface="Arial"/>
                <a:cs typeface="Arial"/>
              </a:rPr>
              <a:t>Create the resources and launch the</a:t>
            </a:r>
            <a:endParaRPr sz="1600">
              <a:latin typeface="Arial"/>
              <a:cs typeface="Arial"/>
            </a:endParaRPr>
          </a:p>
          <a:p>
            <a:pPr marL="0">
              <a:lnSpc>
                <a:spcPct val="100000"/>
              </a:lnSpc>
            </a:pPr>
            <a:r>
              <a:rPr sz="1600" spc="10" dirty="0">
                <a:latin typeface="Arial"/>
                <a:cs typeface="Arial"/>
              </a:rPr>
              <a:t>application</a:t>
            </a:r>
            <a:endParaRPr sz="1600">
              <a:latin typeface="Arial"/>
              <a:cs typeface="Arial"/>
            </a:endParaRPr>
          </a:p>
        </p:txBody>
      </p:sp>
      <p:sp>
        <p:nvSpPr>
          <p:cNvPr id="170" name="object 170"/>
          <p:cNvSpPr/>
          <p:nvPr/>
        </p:nvSpPr>
        <p:spPr>
          <a:xfrm>
            <a:off x="4760976" y="3710940"/>
            <a:ext cx="537972" cy="502920"/>
          </a:xfrm>
          <a:custGeom>
            <a:avLst/>
            <a:gdLst/>
            <a:ahLst/>
            <a:cxnLst/>
            <a:rect l="l" t="t" r="r" b="b"/>
            <a:pathLst>
              <a:path w="537972" h="502920">
                <a:moveTo>
                  <a:pt x="0" y="251460"/>
                </a:moveTo>
                <a:cubicBezTo>
                  <a:pt x="0" y="112522"/>
                  <a:pt x="120396" y="0"/>
                  <a:pt x="268986" y="0"/>
                </a:cubicBezTo>
                <a:cubicBezTo>
                  <a:pt x="417576" y="0"/>
                  <a:pt x="537972" y="112522"/>
                  <a:pt x="537972" y="251460"/>
                </a:cubicBezTo>
                <a:cubicBezTo>
                  <a:pt x="537972" y="390334"/>
                  <a:pt x="417576" y="502920"/>
                  <a:pt x="268986" y="502920"/>
                </a:cubicBezTo>
                <a:cubicBezTo>
                  <a:pt x="120396" y="502920"/>
                  <a:pt x="0" y="390334"/>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20" name="text 1"/>
          <p:cNvSpPr txBox="1"/>
          <p:nvPr/>
        </p:nvSpPr>
        <p:spPr>
          <a:xfrm>
            <a:off x="4932553" y="3868038"/>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06</a:t>
            </a:r>
            <a:endParaRPr sz="1400">
              <a:solidFill>
                <a:schemeClr val="bg1"/>
              </a:solidFill>
              <a:latin typeface="Arial"/>
              <a:cs typeface="Arial"/>
            </a:endParaRPr>
          </a:p>
        </p:txBody>
      </p:sp>
      <p:sp>
        <p:nvSpPr>
          <p:cNvPr id="21" name="text 1"/>
          <p:cNvSpPr txBox="1"/>
          <p:nvPr/>
        </p:nvSpPr>
        <p:spPr>
          <a:xfrm>
            <a:off x="5479034" y="4316309"/>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create</a:t>
            </a:r>
            <a:endParaRPr sz="1600">
              <a:solidFill>
                <a:schemeClr val="bg1"/>
              </a:solidFill>
              <a:latin typeface="Consolas"/>
              <a:cs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56723"/>
            <a:ext cx="4881119"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Example:  CLI  workflow</a:t>
            </a:r>
            <a:endParaRPr sz="3300">
              <a:latin typeface="Arial"/>
              <a:cs typeface="Arial"/>
            </a:endParaRPr>
          </a:p>
        </p:txBody>
      </p:sp>
      <p:pic>
        <p:nvPicPr>
          <p:cNvPr id="19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54" y="1223390"/>
            <a:ext cx="2674645" cy="328803"/>
          </a:xfrm>
          <a:prstGeom prst="rect">
            <a:avLst/>
          </a:prstGeom>
        </p:spPr>
      </p:pic>
      <p:sp>
        <p:nvSpPr>
          <p:cNvPr id="3" name="text 1"/>
          <p:cNvSpPr txBox="1"/>
          <p:nvPr/>
        </p:nvSpPr>
        <p:spPr>
          <a:xfrm>
            <a:off x="1158544" y="1935122"/>
            <a:ext cx="1639551"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Update your code</a:t>
            </a:r>
            <a:endParaRPr sz="1600">
              <a:solidFill>
                <a:schemeClr val="bg1"/>
              </a:solidFill>
              <a:latin typeface="Arial"/>
              <a:cs typeface="Arial"/>
            </a:endParaRPr>
          </a:p>
        </p:txBody>
      </p:sp>
      <p:sp>
        <p:nvSpPr>
          <p:cNvPr id="171" name="object 171"/>
          <p:cNvSpPr/>
          <p:nvPr/>
        </p:nvSpPr>
        <p:spPr>
          <a:xfrm>
            <a:off x="454151" y="1792224"/>
            <a:ext cx="536448" cy="502920"/>
          </a:xfrm>
          <a:custGeom>
            <a:avLst/>
            <a:gdLst/>
            <a:ahLst/>
            <a:cxnLst/>
            <a:rect l="l" t="t" r="r" b="b"/>
            <a:pathLst>
              <a:path w="536448" h="502920">
                <a:moveTo>
                  <a:pt x="0" y="251460"/>
                </a:moveTo>
                <a:cubicBezTo>
                  <a:pt x="0" y="112522"/>
                  <a:pt x="120092" y="0"/>
                  <a:pt x="268225" y="0"/>
                </a:cubicBezTo>
                <a:cubicBezTo>
                  <a:pt x="416357" y="0"/>
                  <a:pt x="536449" y="112522"/>
                  <a:pt x="536449" y="251460"/>
                </a:cubicBezTo>
                <a:cubicBezTo>
                  <a:pt x="536449" y="390398"/>
                  <a:pt x="416357" y="502920"/>
                  <a:pt x="268225" y="502920"/>
                </a:cubicBezTo>
                <a:cubicBezTo>
                  <a:pt x="120092"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4" name="text 1"/>
          <p:cNvSpPr txBox="1"/>
          <p:nvPr/>
        </p:nvSpPr>
        <p:spPr>
          <a:xfrm>
            <a:off x="623620" y="1948052"/>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01</a:t>
            </a:r>
            <a:endParaRPr sz="1400">
              <a:solidFill>
                <a:schemeClr val="bg1"/>
              </a:solidFill>
              <a:latin typeface="Arial"/>
              <a:cs typeface="Arial"/>
            </a:endParaRPr>
          </a:p>
        </p:txBody>
      </p:sp>
      <p:sp>
        <p:nvSpPr>
          <p:cNvPr id="5" name="text 1"/>
          <p:cNvSpPr txBox="1"/>
          <p:nvPr/>
        </p:nvSpPr>
        <p:spPr>
          <a:xfrm>
            <a:off x="1156716" y="3020655"/>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add .</a:t>
            </a:r>
            <a:endParaRPr sz="1600">
              <a:solidFill>
                <a:schemeClr val="bg1"/>
              </a:solidFill>
              <a:latin typeface="Consolas"/>
              <a:cs typeface="Consolas"/>
            </a:endParaRPr>
          </a:p>
        </p:txBody>
      </p:sp>
      <p:sp>
        <p:nvSpPr>
          <p:cNvPr id="6" name="text 1"/>
          <p:cNvSpPr txBox="1"/>
          <p:nvPr/>
        </p:nvSpPr>
        <p:spPr>
          <a:xfrm>
            <a:off x="1156716" y="3264430"/>
            <a:ext cx="2496837"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commit –m “v2.0”</a:t>
            </a:r>
            <a:endParaRPr sz="1600">
              <a:solidFill>
                <a:schemeClr val="bg1"/>
              </a:solidFill>
              <a:latin typeface="Consolas"/>
              <a:cs typeface="Consolas"/>
            </a:endParaRPr>
          </a:p>
        </p:txBody>
      </p:sp>
      <p:sp>
        <p:nvSpPr>
          <p:cNvPr id="7" name="text 1"/>
          <p:cNvSpPr txBox="1"/>
          <p:nvPr/>
        </p:nvSpPr>
        <p:spPr>
          <a:xfrm>
            <a:off x="1156716" y="3508335"/>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deploy</a:t>
            </a:r>
            <a:endParaRPr sz="1600">
              <a:solidFill>
                <a:schemeClr val="bg1"/>
              </a:solidFill>
              <a:latin typeface="Consolas"/>
              <a:cs typeface="Consolas"/>
            </a:endParaRPr>
          </a:p>
        </p:txBody>
      </p:sp>
      <p:sp>
        <p:nvSpPr>
          <p:cNvPr id="8" name="text 1"/>
          <p:cNvSpPr txBox="1"/>
          <p:nvPr/>
        </p:nvSpPr>
        <p:spPr>
          <a:xfrm>
            <a:off x="1158544" y="2632860"/>
            <a:ext cx="1765868"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Push the new code</a:t>
            </a:r>
            <a:endParaRPr sz="1600">
              <a:solidFill>
                <a:schemeClr val="bg1"/>
              </a:solidFill>
              <a:latin typeface="Arial"/>
              <a:cs typeface="Arial"/>
            </a:endParaRPr>
          </a:p>
        </p:txBody>
      </p:sp>
      <p:sp>
        <p:nvSpPr>
          <p:cNvPr id="172" name="object 172"/>
          <p:cNvSpPr/>
          <p:nvPr/>
        </p:nvSpPr>
        <p:spPr>
          <a:xfrm>
            <a:off x="454151" y="2490216"/>
            <a:ext cx="536448" cy="502920"/>
          </a:xfrm>
          <a:custGeom>
            <a:avLst/>
            <a:gdLst/>
            <a:ahLst/>
            <a:cxnLst/>
            <a:rect l="l" t="t" r="r" b="b"/>
            <a:pathLst>
              <a:path w="536448" h="502920">
                <a:moveTo>
                  <a:pt x="0" y="251460"/>
                </a:moveTo>
                <a:cubicBezTo>
                  <a:pt x="0" y="112522"/>
                  <a:pt x="120092" y="0"/>
                  <a:pt x="268225" y="0"/>
                </a:cubicBezTo>
                <a:cubicBezTo>
                  <a:pt x="416357" y="0"/>
                  <a:pt x="536449" y="112522"/>
                  <a:pt x="536449" y="251460"/>
                </a:cubicBezTo>
                <a:cubicBezTo>
                  <a:pt x="536449" y="390398"/>
                  <a:pt x="416357" y="502920"/>
                  <a:pt x="268225" y="502920"/>
                </a:cubicBezTo>
                <a:cubicBezTo>
                  <a:pt x="120092"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9" name="text 1"/>
          <p:cNvSpPr txBox="1"/>
          <p:nvPr/>
        </p:nvSpPr>
        <p:spPr>
          <a:xfrm>
            <a:off x="623620" y="2646044"/>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02</a:t>
            </a:r>
            <a:endParaRPr sz="1400">
              <a:solidFill>
                <a:schemeClr val="bg1"/>
              </a:solidFill>
              <a:latin typeface="Arial"/>
              <a:cs typeface="Arial"/>
            </a:endParaRPr>
          </a:p>
        </p:txBody>
      </p:sp>
      <p:sp>
        <p:nvSpPr>
          <p:cNvPr id="10" name="text 1"/>
          <p:cNvSpPr txBox="1"/>
          <p:nvPr/>
        </p:nvSpPr>
        <p:spPr>
          <a:xfrm>
            <a:off x="1158544" y="4055666"/>
            <a:ext cx="3040576"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Monitor the deployment progress</a:t>
            </a:r>
            <a:endParaRPr sz="1600">
              <a:solidFill>
                <a:schemeClr val="bg1"/>
              </a:solidFill>
              <a:latin typeface="Arial"/>
              <a:cs typeface="Arial"/>
            </a:endParaRPr>
          </a:p>
        </p:txBody>
      </p:sp>
      <p:sp>
        <p:nvSpPr>
          <p:cNvPr id="173" name="object 173"/>
          <p:cNvSpPr/>
          <p:nvPr/>
        </p:nvSpPr>
        <p:spPr>
          <a:xfrm>
            <a:off x="454151" y="3912108"/>
            <a:ext cx="536448" cy="502920"/>
          </a:xfrm>
          <a:custGeom>
            <a:avLst/>
            <a:gdLst/>
            <a:ahLst/>
            <a:cxnLst/>
            <a:rect l="l" t="t" r="r" b="b"/>
            <a:pathLst>
              <a:path w="536448" h="502920">
                <a:moveTo>
                  <a:pt x="0" y="251460"/>
                </a:moveTo>
                <a:cubicBezTo>
                  <a:pt x="0" y="112585"/>
                  <a:pt x="120092" y="0"/>
                  <a:pt x="268225" y="0"/>
                </a:cubicBezTo>
                <a:cubicBezTo>
                  <a:pt x="416357" y="0"/>
                  <a:pt x="536449" y="112585"/>
                  <a:pt x="536449" y="251460"/>
                </a:cubicBezTo>
                <a:cubicBezTo>
                  <a:pt x="536449" y="390334"/>
                  <a:pt x="416357" y="502920"/>
                  <a:pt x="268225" y="502920"/>
                </a:cubicBezTo>
                <a:cubicBezTo>
                  <a:pt x="120092" y="502920"/>
                  <a:pt x="0" y="390334"/>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1" name="text 1"/>
          <p:cNvSpPr txBox="1"/>
          <p:nvPr/>
        </p:nvSpPr>
        <p:spPr>
          <a:xfrm>
            <a:off x="623620" y="4068321"/>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03</a:t>
            </a:r>
            <a:endParaRPr sz="1400">
              <a:solidFill>
                <a:schemeClr val="bg1"/>
              </a:solidFill>
              <a:latin typeface="Arial"/>
              <a:cs typeface="Arial"/>
            </a:endParaRPr>
          </a:p>
        </p:txBody>
      </p:sp>
      <p:sp>
        <p:nvSpPr>
          <p:cNvPr id="12" name="text 1"/>
          <p:cNvSpPr txBox="1"/>
          <p:nvPr/>
        </p:nvSpPr>
        <p:spPr>
          <a:xfrm>
            <a:off x="1163421" y="4405921"/>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status</a:t>
            </a:r>
            <a:endParaRPr sz="1600">
              <a:solidFill>
                <a:schemeClr val="bg1"/>
              </a:solidFill>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82439"/>
            <a:ext cx="7514298" cy="454933"/>
          </a:xfrm>
          <a:prstGeom prst="rect">
            <a:avLst/>
          </a:prstGeom>
        </p:spPr>
        <p:txBody>
          <a:bodyPr vert="horz" wrap="none" lIns="0" tIns="0" rIns="0" bIns="0" rtlCol="0">
            <a:spAutoFit/>
          </a:bodyPr>
          <a:lstStyle/>
          <a:p>
            <a:pPr marL="0">
              <a:lnSpc>
                <a:spcPct val="100000"/>
              </a:lnSpc>
            </a:pPr>
            <a:r>
              <a:rPr sz="2810" b="1" spc="10" dirty="0">
                <a:solidFill>
                  <a:srgbClr val="F1A42C"/>
                </a:solidFill>
                <a:latin typeface="Arial"/>
                <a:cs typeface="Arial"/>
              </a:rPr>
              <a:t>Example:  Deploy  Docker  container  to  EB</a:t>
            </a:r>
            <a:endParaRPr sz="2800">
              <a:latin typeface="Arial"/>
              <a:cs typeface="Arial"/>
            </a:endParaRPr>
          </a:p>
        </p:txBody>
      </p:sp>
      <p:pic>
        <p:nvPicPr>
          <p:cNvPr id="19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90" y="1256792"/>
            <a:ext cx="63004" cy="62992"/>
          </a:xfrm>
          <a:prstGeom prst="rect">
            <a:avLst/>
          </a:prstGeom>
        </p:spPr>
      </p:pic>
      <p:pic>
        <p:nvPicPr>
          <p:cNvPr id="19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09" y="1195324"/>
            <a:ext cx="1356233" cy="235712"/>
          </a:xfrm>
          <a:prstGeom prst="rect">
            <a:avLst/>
          </a:prstGeom>
        </p:spPr>
      </p:pic>
      <p:pic>
        <p:nvPicPr>
          <p:cNvPr id="19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46" y="1622552"/>
            <a:ext cx="112727" cy="14351"/>
          </a:xfrm>
          <a:prstGeom prst="rect">
            <a:avLst/>
          </a:prstGeom>
        </p:spPr>
      </p:pic>
      <p:pic>
        <p:nvPicPr>
          <p:cNvPr id="20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3685" y="1534668"/>
            <a:ext cx="879589" cy="149987"/>
          </a:xfrm>
          <a:prstGeom prst="rect">
            <a:avLst/>
          </a:prstGeom>
        </p:spPr>
      </p:pic>
      <p:pic>
        <p:nvPicPr>
          <p:cNvPr id="20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3793" y="1534668"/>
            <a:ext cx="2233422" cy="190246"/>
          </a:xfrm>
          <a:prstGeom prst="rect">
            <a:avLst/>
          </a:prstGeom>
        </p:spPr>
      </p:pic>
      <p:pic>
        <p:nvPicPr>
          <p:cNvPr id="20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46" y="1915159"/>
            <a:ext cx="112727" cy="14351"/>
          </a:xfrm>
          <a:prstGeom prst="rect">
            <a:avLst/>
          </a:prstGeom>
        </p:spPr>
      </p:pic>
      <p:pic>
        <p:nvPicPr>
          <p:cNvPr id="203"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3685" y="1829815"/>
            <a:ext cx="1751952" cy="187706"/>
          </a:xfrm>
          <a:prstGeom prst="rect">
            <a:avLst/>
          </a:prstGeom>
        </p:spPr>
      </p:pic>
      <p:pic>
        <p:nvPicPr>
          <p:cNvPr id="204"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4665" y="1827276"/>
            <a:ext cx="1540002" cy="190246"/>
          </a:xfrm>
          <a:prstGeom prst="rect">
            <a:avLst/>
          </a:prstGeom>
        </p:spPr>
      </p:pic>
      <p:pic>
        <p:nvPicPr>
          <p:cNvPr id="205"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8745" y="2071116"/>
            <a:ext cx="3616045" cy="190246"/>
          </a:xfrm>
          <a:prstGeom prst="rect">
            <a:avLst/>
          </a:prstGeom>
        </p:spPr>
      </p:pic>
      <p:pic>
        <p:nvPicPr>
          <p:cNvPr id="20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46" y="2451608"/>
            <a:ext cx="112727" cy="14351"/>
          </a:xfrm>
          <a:prstGeom prst="rect">
            <a:avLst/>
          </a:prstGeom>
        </p:spPr>
      </p:pic>
      <p:pic>
        <p:nvPicPr>
          <p:cNvPr id="207"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77759" y="2366264"/>
            <a:ext cx="1694091" cy="185293"/>
          </a:xfrm>
          <a:prstGeom prst="rect">
            <a:avLst/>
          </a:prstGeom>
        </p:spPr>
      </p:pic>
      <p:pic>
        <p:nvPicPr>
          <p:cNvPr id="208"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3893" y="2363724"/>
            <a:ext cx="1344930" cy="190246"/>
          </a:xfrm>
          <a:prstGeom prst="rect">
            <a:avLst/>
          </a:prstGeom>
        </p:spPr>
      </p:pic>
      <p:pic>
        <p:nvPicPr>
          <p:cNvPr id="209"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7056" y="2607564"/>
            <a:ext cx="3392182" cy="190246"/>
          </a:xfrm>
          <a:prstGeom prst="rect">
            <a:avLst/>
          </a:prstGeom>
        </p:spPr>
      </p:pic>
      <p:pic>
        <p:nvPicPr>
          <p:cNvPr id="210"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7890" y="2988056"/>
            <a:ext cx="63004" cy="62992"/>
          </a:xfrm>
          <a:prstGeom prst="rect">
            <a:avLst/>
          </a:prstGeom>
        </p:spPr>
      </p:pic>
      <p:pic>
        <p:nvPicPr>
          <p:cNvPr id="211"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883" y="2923413"/>
            <a:ext cx="948842" cy="188341"/>
          </a:xfrm>
          <a:prstGeom prst="rect">
            <a:avLst/>
          </a:prstGeom>
        </p:spPr>
      </p:pic>
      <p:pic>
        <p:nvPicPr>
          <p:cNvPr id="21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46" y="3353816"/>
            <a:ext cx="112727" cy="14351"/>
          </a:xfrm>
          <a:prstGeom prst="rect">
            <a:avLst/>
          </a:prstGeom>
        </p:spPr>
      </p:pic>
      <p:pic>
        <p:nvPicPr>
          <p:cNvPr id="213"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94079" y="3268472"/>
            <a:ext cx="1143609" cy="187706"/>
          </a:xfrm>
          <a:prstGeom prst="rect">
            <a:avLst/>
          </a:prstGeom>
        </p:spPr>
      </p:pic>
      <p:pic>
        <p:nvPicPr>
          <p:cNvPr id="214"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8009" y="3352031"/>
            <a:ext cx="54730" cy="17913"/>
          </a:xfrm>
          <a:prstGeom prst="rect">
            <a:avLst/>
          </a:prstGeom>
        </p:spPr>
      </p:pic>
      <p:pic>
        <p:nvPicPr>
          <p:cNvPr id="215"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20493" y="3265932"/>
            <a:ext cx="1816862" cy="190246"/>
          </a:xfrm>
          <a:prstGeom prst="rect">
            <a:avLst/>
          </a:prstGeom>
        </p:spPr>
      </p:pic>
      <p:pic>
        <p:nvPicPr>
          <p:cNvPr id="216"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1146" y="3646424"/>
            <a:ext cx="112727" cy="14351"/>
          </a:xfrm>
          <a:prstGeom prst="rect">
            <a:avLst/>
          </a:prstGeom>
        </p:spPr>
      </p:pic>
      <p:pic>
        <p:nvPicPr>
          <p:cNvPr id="217"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8648" y="3561080"/>
            <a:ext cx="3447199" cy="187706"/>
          </a:xfrm>
          <a:prstGeom prst="rect">
            <a:avLst/>
          </a:prstGeom>
        </p:spPr>
      </p:pic>
      <p:pic>
        <p:nvPicPr>
          <p:cNvPr id="218"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91018" y="3802380"/>
            <a:ext cx="3510521" cy="190233"/>
          </a:xfrm>
          <a:prstGeom prst="rect">
            <a:avLst/>
          </a:prstGeom>
        </p:spPr>
      </p:pic>
      <p:pic>
        <p:nvPicPr>
          <p:cNvPr id="219"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85964" y="4048709"/>
            <a:ext cx="3605492" cy="187744"/>
          </a:xfrm>
          <a:prstGeom prst="rect">
            <a:avLst/>
          </a:prstGeom>
        </p:spPr>
      </p:pic>
      <p:pic>
        <p:nvPicPr>
          <p:cNvPr id="220"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90320" y="4290073"/>
            <a:ext cx="2963214" cy="190220"/>
          </a:xfrm>
          <a:prstGeom prst="rect">
            <a:avLst/>
          </a:prstGeom>
        </p:spPr>
      </p:pic>
      <p:sp>
        <p:nvSpPr>
          <p:cNvPr id="3" name="text 1"/>
          <p:cNvSpPr txBox="1"/>
          <p:nvPr/>
        </p:nvSpPr>
        <p:spPr>
          <a:xfrm>
            <a:off x="5228590" y="1168972"/>
            <a:ext cx="1167231" cy="255389"/>
          </a:xfrm>
          <a:prstGeom prst="rect">
            <a:avLst/>
          </a:prstGeom>
        </p:spPr>
        <p:txBody>
          <a:bodyPr vert="horz" wrap="none" lIns="0" tIns="0" rIns="0" bIns="0" rtlCol="0">
            <a:spAutoFit/>
          </a:bodyPr>
          <a:lstStyle/>
          <a:p>
            <a:pPr marL="0">
              <a:lnSpc>
                <a:spcPct val="100000"/>
              </a:lnSpc>
            </a:pPr>
            <a:r>
              <a:rPr sz="1800" b="1" spc="10" dirty="0">
                <a:solidFill>
                  <a:srgbClr val="F1A42C"/>
                </a:solidFill>
                <a:latin typeface="Arial"/>
                <a:cs typeface="Arial"/>
              </a:rPr>
              <a:t>Dockerfile</a:t>
            </a:r>
            <a:endParaRPr sz="1800">
              <a:latin typeface="Arial"/>
              <a:cs typeface="Arial"/>
            </a:endParaRPr>
          </a:p>
        </p:txBody>
      </p:sp>
      <p:sp>
        <p:nvSpPr>
          <p:cNvPr id="4" name="text 1"/>
          <p:cNvSpPr txBox="1"/>
          <p:nvPr/>
        </p:nvSpPr>
        <p:spPr>
          <a:xfrm>
            <a:off x="5228590" y="2566734"/>
            <a:ext cx="2238910" cy="255389"/>
          </a:xfrm>
          <a:prstGeom prst="rect">
            <a:avLst/>
          </a:prstGeom>
        </p:spPr>
        <p:txBody>
          <a:bodyPr vert="horz" wrap="none" lIns="0" tIns="0" rIns="0" bIns="0" rtlCol="0">
            <a:spAutoFit/>
          </a:bodyPr>
          <a:lstStyle/>
          <a:p>
            <a:pPr marL="0">
              <a:lnSpc>
                <a:spcPct val="100000"/>
              </a:lnSpc>
            </a:pPr>
            <a:r>
              <a:rPr sz="1800" b="1" spc="10" dirty="0">
                <a:solidFill>
                  <a:srgbClr val="F1A42C"/>
                </a:solidFill>
                <a:latin typeface="Arial"/>
                <a:cs typeface="Arial"/>
              </a:rPr>
              <a:t>Dockerrun.aws.json</a:t>
            </a:r>
            <a:endParaRPr sz="1800">
              <a:latin typeface="Arial"/>
              <a:cs typeface="Arial"/>
            </a:endParaRPr>
          </a:p>
        </p:txBody>
      </p:sp>
      <p:pic>
        <p:nvPicPr>
          <p:cNvPr id="221"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95316" y="2874264"/>
            <a:ext cx="3054096" cy="1665732"/>
          </a:xfrm>
          <a:prstGeom prst="rect">
            <a:avLst/>
          </a:prstGeom>
        </p:spPr>
      </p:pic>
      <p:pic>
        <p:nvPicPr>
          <p:cNvPr id="222"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195316" y="1476756"/>
            <a:ext cx="3054096" cy="7802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2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0" y="1140078"/>
            <a:ext cx="4372940" cy="282321"/>
          </a:xfrm>
          <a:prstGeom prst="rect">
            <a:avLst/>
          </a:prstGeom>
        </p:spPr>
      </p:pic>
      <p:sp>
        <p:nvSpPr>
          <p:cNvPr id="2" name="text 1"/>
          <p:cNvSpPr txBox="1"/>
          <p:nvPr/>
        </p:nvSpPr>
        <p:spPr>
          <a:xfrm>
            <a:off x="434340" y="382439"/>
            <a:ext cx="7514298" cy="454933"/>
          </a:xfrm>
          <a:prstGeom prst="rect">
            <a:avLst/>
          </a:prstGeom>
        </p:spPr>
        <p:txBody>
          <a:bodyPr vert="horz" wrap="none" lIns="0" tIns="0" rIns="0" bIns="0" rtlCol="0">
            <a:spAutoFit/>
          </a:bodyPr>
          <a:lstStyle/>
          <a:p>
            <a:pPr marL="0">
              <a:lnSpc>
                <a:spcPct val="100000"/>
              </a:lnSpc>
            </a:pPr>
            <a:r>
              <a:rPr sz="2810" b="1" spc="10" dirty="0">
                <a:solidFill>
                  <a:srgbClr val="F1A42C"/>
                </a:solidFill>
                <a:latin typeface="Arial"/>
                <a:cs typeface="Arial"/>
              </a:rPr>
              <a:t>Example:  Deploy  Docker  container  to  EB</a:t>
            </a:r>
            <a:endParaRPr sz="2800">
              <a:latin typeface="Arial"/>
              <a:cs typeface="Arial"/>
            </a:endParaRPr>
          </a:p>
        </p:txBody>
      </p:sp>
      <p:sp>
        <p:nvSpPr>
          <p:cNvPr id="3" name="text 1"/>
          <p:cNvSpPr txBox="1"/>
          <p:nvPr/>
        </p:nvSpPr>
        <p:spPr>
          <a:xfrm>
            <a:off x="1024737" y="2075140"/>
            <a:ext cx="1361911"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init .</a:t>
            </a:r>
            <a:endParaRPr sz="1600">
              <a:solidFill>
                <a:schemeClr val="bg1"/>
              </a:solidFill>
              <a:latin typeface="Consolas"/>
              <a:cs typeface="Consolas"/>
            </a:endParaRPr>
          </a:p>
        </p:txBody>
      </p:sp>
      <p:sp>
        <p:nvSpPr>
          <p:cNvPr id="4" name="text 1"/>
          <p:cNvSpPr txBox="1"/>
          <p:nvPr/>
        </p:nvSpPr>
        <p:spPr>
          <a:xfrm>
            <a:off x="1046988" y="1760878"/>
            <a:ext cx="251350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Initialize your Git repository</a:t>
            </a:r>
            <a:endParaRPr sz="1600">
              <a:solidFill>
                <a:schemeClr val="bg1"/>
              </a:solidFill>
              <a:latin typeface="Arial"/>
              <a:cs typeface="Arial"/>
            </a:endParaRPr>
          </a:p>
        </p:txBody>
      </p:sp>
      <p:sp>
        <p:nvSpPr>
          <p:cNvPr id="174" name="object 174"/>
          <p:cNvSpPr/>
          <p:nvPr/>
        </p:nvSpPr>
        <p:spPr>
          <a:xfrm>
            <a:off x="341376" y="1761744"/>
            <a:ext cx="537972" cy="502920"/>
          </a:xfrm>
          <a:custGeom>
            <a:avLst/>
            <a:gdLst/>
            <a:ahLst/>
            <a:cxnLst/>
            <a:rect l="l" t="t" r="r" b="b"/>
            <a:pathLst>
              <a:path w="537972" h="502920">
                <a:moveTo>
                  <a:pt x="0" y="251460"/>
                </a:moveTo>
                <a:cubicBezTo>
                  <a:pt x="0" y="112521"/>
                  <a:pt x="120434" y="0"/>
                  <a:pt x="268986" y="0"/>
                </a:cubicBezTo>
                <a:cubicBezTo>
                  <a:pt x="417537" y="0"/>
                  <a:pt x="537972" y="112521"/>
                  <a:pt x="537972" y="251460"/>
                </a:cubicBezTo>
                <a:cubicBezTo>
                  <a:pt x="537972" y="390398"/>
                  <a:pt x="417537" y="502920"/>
                  <a:pt x="268986" y="502920"/>
                </a:cubicBezTo>
                <a:cubicBezTo>
                  <a:pt x="120434"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5" name="text 1"/>
          <p:cNvSpPr txBox="1"/>
          <p:nvPr/>
        </p:nvSpPr>
        <p:spPr>
          <a:xfrm>
            <a:off x="512064" y="1917572"/>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01</a:t>
            </a:r>
            <a:endParaRPr sz="1400">
              <a:solidFill>
                <a:schemeClr val="bg1"/>
              </a:solidFill>
              <a:latin typeface="Arial"/>
              <a:cs typeface="Arial"/>
            </a:endParaRPr>
          </a:p>
        </p:txBody>
      </p:sp>
      <p:sp>
        <p:nvSpPr>
          <p:cNvPr id="6" name="text 1"/>
          <p:cNvSpPr txBox="1"/>
          <p:nvPr/>
        </p:nvSpPr>
        <p:spPr>
          <a:xfrm>
            <a:off x="5445252" y="2075140"/>
            <a:ext cx="2269852"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add Dockerfile</a:t>
            </a:r>
            <a:endParaRPr sz="1600">
              <a:solidFill>
                <a:schemeClr val="bg1"/>
              </a:solidFill>
              <a:latin typeface="Consolas"/>
              <a:cs typeface="Consolas"/>
            </a:endParaRPr>
          </a:p>
        </p:txBody>
      </p:sp>
      <p:sp>
        <p:nvSpPr>
          <p:cNvPr id="7" name="text 1"/>
          <p:cNvSpPr txBox="1"/>
          <p:nvPr/>
        </p:nvSpPr>
        <p:spPr>
          <a:xfrm>
            <a:off x="5445252" y="1760878"/>
            <a:ext cx="133914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Add your code</a:t>
            </a:r>
            <a:endParaRPr sz="1600">
              <a:solidFill>
                <a:schemeClr val="bg1"/>
              </a:solidFill>
              <a:latin typeface="Arial"/>
              <a:cs typeface="Arial"/>
            </a:endParaRPr>
          </a:p>
        </p:txBody>
      </p:sp>
      <p:sp>
        <p:nvSpPr>
          <p:cNvPr id="175" name="object 175"/>
          <p:cNvSpPr/>
          <p:nvPr/>
        </p:nvSpPr>
        <p:spPr>
          <a:xfrm>
            <a:off x="4760976" y="1761744"/>
            <a:ext cx="537972" cy="502920"/>
          </a:xfrm>
          <a:custGeom>
            <a:avLst/>
            <a:gdLst/>
            <a:ahLst/>
            <a:cxnLst/>
            <a:rect l="l" t="t" r="r" b="b"/>
            <a:pathLst>
              <a:path w="537972" h="502920">
                <a:moveTo>
                  <a:pt x="0" y="251460"/>
                </a:moveTo>
                <a:cubicBezTo>
                  <a:pt x="0" y="112521"/>
                  <a:pt x="120396" y="0"/>
                  <a:pt x="268986" y="0"/>
                </a:cubicBezTo>
                <a:cubicBezTo>
                  <a:pt x="417576" y="0"/>
                  <a:pt x="537972" y="112521"/>
                  <a:pt x="537972" y="251460"/>
                </a:cubicBezTo>
                <a:cubicBezTo>
                  <a:pt x="537972" y="390398"/>
                  <a:pt x="417576" y="502920"/>
                  <a:pt x="268986" y="502920"/>
                </a:cubicBezTo>
                <a:cubicBezTo>
                  <a:pt x="120396"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8" name="text 1"/>
          <p:cNvSpPr txBox="1"/>
          <p:nvPr/>
        </p:nvSpPr>
        <p:spPr>
          <a:xfrm>
            <a:off x="4932553" y="1917572"/>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04</a:t>
            </a:r>
            <a:endParaRPr sz="1400">
              <a:solidFill>
                <a:schemeClr val="bg1"/>
              </a:solidFill>
              <a:latin typeface="Arial"/>
              <a:cs typeface="Arial"/>
            </a:endParaRPr>
          </a:p>
        </p:txBody>
      </p:sp>
      <p:sp>
        <p:nvSpPr>
          <p:cNvPr id="9" name="text 1"/>
          <p:cNvSpPr txBox="1"/>
          <p:nvPr/>
        </p:nvSpPr>
        <p:spPr>
          <a:xfrm>
            <a:off x="1024737" y="2982809"/>
            <a:ext cx="1021433"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init</a:t>
            </a:r>
            <a:endParaRPr sz="1600">
              <a:solidFill>
                <a:schemeClr val="bg1"/>
              </a:solidFill>
              <a:latin typeface="Consolas"/>
              <a:cs typeface="Consolas"/>
            </a:endParaRPr>
          </a:p>
        </p:txBody>
      </p:sp>
      <p:sp>
        <p:nvSpPr>
          <p:cNvPr id="10" name="text 1"/>
          <p:cNvSpPr txBox="1"/>
          <p:nvPr/>
        </p:nvSpPr>
        <p:spPr>
          <a:xfrm>
            <a:off x="1046988" y="2664610"/>
            <a:ext cx="3131306"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Create your Elastic Beanstalk app</a:t>
            </a:r>
            <a:endParaRPr sz="1600">
              <a:solidFill>
                <a:schemeClr val="bg1"/>
              </a:solidFill>
              <a:latin typeface="Arial"/>
              <a:cs typeface="Arial"/>
            </a:endParaRPr>
          </a:p>
        </p:txBody>
      </p:sp>
      <p:sp>
        <p:nvSpPr>
          <p:cNvPr id="176" name="object 176"/>
          <p:cNvSpPr/>
          <p:nvPr/>
        </p:nvSpPr>
        <p:spPr>
          <a:xfrm>
            <a:off x="341376" y="2667000"/>
            <a:ext cx="537972" cy="502920"/>
          </a:xfrm>
          <a:custGeom>
            <a:avLst/>
            <a:gdLst/>
            <a:ahLst/>
            <a:cxnLst/>
            <a:rect l="l" t="t" r="r" b="b"/>
            <a:pathLst>
              <a:path w="537972" h="502920">
                <a:moveTo>
                  <a:pt x="0" y="251460"/>
                </a:moveTo>
                <a:cubicBezTo>
                  <a:pt x="0" y="112522"/>
                  <a:pt x="120434" y="0"/>
                  <a:pt x="268986" y="0"/>
                </a:cubicBezTo>
                <a:cubicBezTo>
                  <a:pt x="417537" y="0"/>
                  <a:pt x="537972" y="112522"/>
                  <a:pt x="537972" y="251460"/>
                </a:cubicBezTo>
                <a:cubicBezTo>
                  <a:pt x="537972" y="390398"/>
                  <a:pt x="417537" y="502920"/>
                  <a:pt x="268986" y="502920"/>
                </a:cubicBezTo>
                <a:cubicBezTo>
                  <a:pt x="120434"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1" name="text 1"/>
          <p:cNvSpPr txBox="1"/>
          <p:nvPr/>
        </p:nvSpPr>
        <p:spPr>
          <a:xfrm>
            <a:off x="512064" y="2822933"/>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02</a:t>
            </a:r>
            <a:endParaRPr sz="1400">
              <a:solidFill>
                <a:schemeClr val="bg1"/>
              </a:solidFill>
              <a:latin typeface="Arial"/>
              <a:cs typeface="Arial"/>
            </a:endParaRPr>
          </a:p>
        </p:txBody>
      </p:sp>
      <p:sp>
        <p:nvSpPr>
          <p:cNvPr id="12" name="text 1"/>
          <p:cNvSpPr txBox="1"/>
          <p:nvPr/>
        </p:nvSpPr>
        <p:spPr>
          <a:xfrm>
            <a:off x="5445252" y="2982744"/>
            <a:ext cx="2610330"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git commit –am “v1.0”</a:t>
            </a:r>
            <a:endParaRPr sz="1600">
              <a:solidFill>
                <a:schemeClr val="bg1"/>
              </a:solidFill>
              <a:latin typeface="Consolas"/>
              <a:cs typeface="Consolas"/>
            </a:endParaRPr>
          </a:p>
        </p:txBody>
      </p:sp>
      <p:sp>
        <p:nvSpPr>
          <p:cNvPr id="13" name="text 1"/>
          <p:cNvSpPr txBox="1"/>
          <p:nvPr/>
        </p:nvSpPr>
        <p:spPr>
          <a:xfrm>
            <a:off x="5445252" y="2664610"/>
            <a:ext cx="7146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Arial"/>
                <a:cs typeface="Arial"/>
              </a:rPr>
              <a:t>Commit</a:t>
            </a:r>
            <a:endParaRPr sz="1600">
              <a:solidFill>
                <a:schemeClr val="bg1"/>
              </a:solidFill>
              <a:latin typeface="Arial"/>
              <a:cs typeface="Arial"/>
            </a:endParaRPr>
          </a:p>
        </p:txBody>
      </p:sp>
      <p:sp>
        <p:nvSpPr>
          <p:cNvPr id="177" name="object 177"/>
          <p:cNvSpPr/>
          <p:nvPr/>
        </p:nvSpPr>
        <p:spPr>
          <a:xfrm>
            <a:off x="4760976" y="2667000"/>
            <a:ext cx="537972" cy="502920"/>
          </a:xfrm>
          <a:custGeom>
            <a:avLst/>
            <a:gdLst/>
            <a:ahLst/>
            <a:cxnLst/>
            <a:rect l="l" t="t" r="r" b="b"/>
            <a:pathLst>
              <a:path w="537972" h="502920">
                <a:moveTo>
                  <a:pt x="0" y="251460"/>
                </a:moveTo>
                <a:cubicBezTo>
                  <a:pt x="0" y="112522"/>
                  <a:pt x="120396" y="0"/>
                  <a:pt x="268986" y="0"/>
                </a:cubicBezTo>
                <a:cubicBezTo>
                  <a:pt x="417576" y="0"/>
                  <a:pt x="537972" y="112522"/>
                  <a:pt x="537972" y="251460"/>
                </a:cubicBezTo>
                <a:cubicBezTo>
                  <a:pt x="537972" y="390398"/>
                  <a:pt x="417576" y="502920"/>
                  <a:pt x="268986" y="502920"/>
                </a:cubicBezTo>
                <a:cubicBezTo>
                  <a:pt x="120396" y="502920"/>
                  <a:pt x="0" y="390398"/>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4" name="text 1"/>
          <p:cNvSpPr txBox="1"/>
          <p:nvPr/>
        </p:nvSpPr>
        <p:spPr>
          <a:xfrm>
            <a:off x="4932553" y="2822933"/>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05</a:t>
            </a:r>
            <a:endParaRPr sz="1400">
              <a:solidFill>
                <a:schemeClr val="bg1"/>
              </a:solidFill>
              <a:latin typeface="Arial"/>
              <a:cs typeface="Arial"/>
            </a:endParaRPr>
          </a:p>
        </p:txBody>
      </p:sp>
      <p:sp>
        <p:nvSpPr>
          <p:cNvPr id="15" name="text 1"/>
          <p:cNvSpPr txBox="1"/>
          <p:nvPr/>
        </p:nvSpPr>
        <p:spPr>
          <a:xfrm>
            <a:off x="1046988" y="3669180"/>
            <a:ext cx="3250890" cy="492443"/>
          </a:xfrm>
          <a:prstGeom prst="rect">
            <a:avLst/>
          </a:prstGeom>
        </p:spPr>
        <p:txBody>
          <a:bodyPr vert="horz" wrap="none" lIns="0" tIns="0" rIns="0" bIns="0" rtlCol="0">
            <a:spAutoFit/>
          </a:bodyPr>
          <a:lstStyle/>
          <a:p>
            <a:pPr marL="0">
              <a:lnSpc>
                <a:spcPct val="100000"/>
              </a:lnSpc>
            </a:pPr>
            <a:r>
              <a:rPr sz="1600" i="1" spc="10" dirty="0">
                <a:solidFill>
                  <a:schemeClr val="bg1"/>
                </a:solidFill>
                <a:latin typeface="Arial"/>
                <a:cs typeface="Arial"/>
              </a:rPr>
              <a:t>Follow the prompts to configure the</a:t>
            </a:r>
            <a:endParaRPr sz="1600">
              <a:solidFill>
                <a:schemeClr val="bg1"/>
              </a:solidFill>
              <a:latin typeface="Arial"/>
              <a:cs typeface="Arial"/>
            </a:endParaRPr>
          </a:p>
          <a:p>
            <a:pPr marL="0">
              <a:lnSpc>
                <a:spcPct val="100000"/>
              </a:lnSpc>
            </a:pPr>
            <a:r>
              <a:rPr sz="1600" i="1" spc="10" dirty="0">
                <a:solidFill>
                  <a:schemeClr val="bg1"/>
                </a:solidFill>
                <a:latin typeface="Arial"/>
                <a:cs typeface="Arial"/>
              </a:rPr>
              <a:t>environment and copy Dockerfile</a:t>
            </a:r>
            <a:endParaRPr sz="1600">
              <a:solidFill>
                <a:schemeClr val="bg1"/>
              </a:solidFill>
              <a:latin typeface="Arial"/>
              <a:cs typeface="Arial"/>
            </a:endParaRPr>
          </a:p>
        </p:txBody>
      </p:sp>
      <p:sp>
        <p:nvSpPr>
          <p:cNvPr id="178" name="object 178"/>
          <p:cNvSpPr/>
          <p:nvPr/>
        </p:nvSpPr>
        <p:spPr>
          <a:xfrm>
            <a:off x="341376" y="3648456"/>
            <a:ext cx="537972" cy="502920"/>
          </a:xfrm>
          <a:custGeom>
            <a:avLst/>
            <a:gdLst/>
            <a:ahLst/>
            <a:cxnLst/>
            <a:rect l="l" t="t" r="r" b="b"/>
            <a:pathLst>
              <a:path w="537972" h="502920">
                <a:moveTo>
                  <a:pt x="0" y="251460"/>
                </a:moveTo>
                <a:cubicBezTo>
                  <a:pt x="0" y="112522"/>
                  <a:pt x="120434" y="0"/>
                  <a:pt x="268986" y="0"/>
                </a:cubicBezTo>
                <a:cubicBezTo>
                  <a:pt x="417537" y="0"/>
                  <a:pt x="537972" y="112522"/>
                  <a:pt x="537972" y="251460"/>
                </a:cubicBezTo>
                <a:cubicBezTo>
                  <a:pt x="537972" y="390334"/>
                  <a:pt x="417537" y="502920"/>
                  <a:pt x="268986" y="502920"/>
                </a:cubicBezTo>
                <a:cubicBezTo>
                  <a:pt x="120434" y="502920"/>
                  <a:pt x="0" y="390334"/>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6" name="text 1"/>
          <p:cNvSpPr txBox="1"/>
          <p:nvPr/>
        </p:nvSpPr>
        <p:spPr>
          <a:xfrm>
            <a:off x="512064" y="3804973"/>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03</a:t>
            </a:r>
            <a:endParaRPr sz="1400">
              <a:solidFill>
                <a:schemeClr val="bg1"/>
              </a:solidFill>
              <a:latin typeface="Arial"/>
              <a:cs typeface="Arial"/>
            </a:endParaRPr>
          </a:p>
        </p:txBody>
      </p:sp>
      <p:sp>
        <p:nvSpPr>
          <p:cNvPr id="179" name="object 179"/>
          <p:cNvSpPr/>
          <p:nvPr/>
        </p:nvSpPr>
        <p:spPr>
          <a:xfrm>
            <a:off x="4760976" y="3648456"/>
            <a:ext cx="537972" cy="502920"/>
          </a:xfrm>
          <a:custGeom>
            <a:avLst/>
            <a:gdLst/>
            <a:ahLst/>
            <a:cxnLst/>
            <a:rect l="l" t="t" r="r" b="b"/>
            <a:pathLst>
              <a:path w="537972" h="502920">
                <a:moveTo>
                  <a:pt x="0" y="251460"/>
                </a:moveTo>
                <a:cubicBezTo>
                  <a:pt x="0" y="112522"/>
                  <a:pt x="120396" y="0"/>
                  <a:pt x="268986" y="0"/>
                </a:cubicBezTo>
                <a:cubicBezTo>
                  <a:pt x="417576" y="0"/>
                  <a:pt x="537972" y="112522"/>
                  <a:pt x="537972" y="251460"/>
                </a:cubicBezTo>
                <a:cubicBezTo>
                  <a:pt x="537972" y="390334"/>
                  <a:pt x="417576" y="502920"/>
                  <a:pt x="268986" y="502920"/>
                </a:cubicBezTo>
                <a:cubicBezTo>
                  <a:pt x="120396" y="502920"/>
                  <a:pt x="0" y="390334"/>
                  <a:pt x="0" y="251460"/>
                </a:cubicBezTo>
                <a:close/>
              </a:path>
            </a:pathLst>
          </a:custGeom>
          <a:solidFill>
            <a:srgbClr val="6E9E50"/>
          </a:solidFill>
        </p:spPr>
        <p:txBody>
          <a:bodyPr wrap="square" lIns="0" tIns="0" rIns="0" bIns="0" rtlCol="0">
            <a:noAutofit/>
          </a:bodyPr>
          <a:lstStyle/>
          <a:p>
            <a:endParaRPr>
              <a:solidFill>
                <a:schemeClr val="bg1"/>
              </a:solidFill>
            </a:endParaRPr>
          </a:p>
        </p:txBody>
      </p:sp>
      <p:sp>
        <p:nvSpPr>
          <p:cNvPr id="17" name="text 1"/>
          <p:cNvSpPr txBox="1"/>
          <p:nvPr/>
        </p:nvSpPr>
        <p:spPr>
          <a:xfrm>
            <a:off x="4932553" y="3804973"/>
            <a:ext cx="201337" cy="215444"/>
          </a:xfrm>
          <a:prstGeom prst="rect">
            <a:avLst/>
          </a:prstGeom>
        </p:spPr>
        <p:txBody>
          <a:bodyPr vert="horz" wrap="none" lIns="0" tIns="0" rIns="0" bIns="0" rtlCol="0">
            <a:spAutoFit/>
          </a:bodyPr>
          <a:lstStyle/>
          <a:p>
            <a:pPr marL="0">
              <a:lnSpc>
                <a:spcPct val="100000"/>
              </a:lnSpc>
            </a:pPr>
            <a:r>
              <a:rPr sz="1400" b="1" spc="10" dirty="0">
                <a:solidFill>
                  <a:schemeClr val="bg1"/>
                </a:solidFill>
                <a:latin typeface="Arial"/>
                <a:cs typeface="Arial"/>
              </a:rPr>
              <a:t>06</a:t>
            </a:r>
            <a:endParaRPr sz="1400">
              <a:solidFill>
                <a:schemeClr val="bg1"/>
              </a:solidFill>
              <a:latin typeface="Arial"/>
              <a:cs typeface="Arial"/>
            </a:endParaRPr>
          </a:p>
        </p:txBody>
      </p:sp>
      <p:sp>
        <p:nvSpPr>
          <p:cNvPr id="18" name="text 1"/>
          <p:cNvSpPr txBox="1"/>
          <p:nvPr/>
        </p:nvSpPr>
        <p:spPr>
          <a:xfrm>
            <a:off x="5445252" y="3513202"/>
            <a:ext cx="3342341" cy="470814"/>
          </a:xfrm>
          <a:prstGeom prst="rect">
            <a:avLst/>
          </a:prstGeom>
        </p:spPr>
        <p:txBody>
          <a:bodyPr vert="horz" wrap="none" lIns="0" tIns="0" rIns="0" bIns="0" rtlCol="0">
            <a:spAutoFit/>
          </a:bodyPr>
          <a:lstStyle/>
          <a:p>
            <a:pPr marL="0">
              <a:lnSpc>
                <a:spcPct val="100000"/>
              </a:lnSpc>
            </a:pPr>
            <a:r>
              <a:rPr sz="1600" spc="10" dirty="0">
                <a:latin typeface="Arial"/>
                <a:cs typeface="Arial"/>
              </a:rPr>
              <a:t>Create the resources and launch the</a:t>
            </a:r>
            <a:endParaRPr sz="1600">
              <a:latin typeface="Arial"/>
              <a:cs typeface="Arial"/>
            </a:endParaRPr>
          </a:p>
          <a:p>
            <a:pPr marL="0">
              <a:lnSpc>
                <a:spcPct val="100000"/>
              </a:lnSpc>
            </a:pPr>
            <a:r>
              <a:rPr sz="1600" spc="10" dirty="0">
                <a:latin typeface="Arial"/>
                <a:cs typeface="Arial"/>
              </a:rPr>
              <a:t>application</a:t>
            </a:r>
            <a:endParaRPr sz="1600">
              <a:latin typeface="Arial"/>
              <a:cs typeface="Arial"/>
            </a:endParaRPr>
          </a:p>
        </p:txBody>
      </p:sp>
      <p:sp>
        <p:nvSpPr>
          <p:cNvPr id="19" name="text 1"/>
          <p:cNvSpPr txBox="1"/>
          <p:nvPr/>
        </p:nvSpPr>
        <p:spPr>
          <a:xfrm>
            <a:off x="5445252" y="4098072"/>
            <a:ext cx="1248419" cy="246221"/>
          </a:xfrm>
          <a:prstGeom prst="rect">
            <a:avLst/>
          </a:prstGeom>
        </p:spPr>
        <p:txBody>
          <a:bodyPr vert="horz" wrap="none" lIns="0" tIns="0" rIns="0" bIns="0" rtlCol="0">
            <a:spAutoFit/>
          </a:bodyPr>
          <a:lstStyle/>
          <a:p>
            <a:pPr marL="0">
              <a:lnSpc>
                <a:spcPct val="100000"/>
              </a:lnSpc>
            </a:pPr>
            <a:r>
              <a:rPr sz="1600" spc="10" dirty="0">
                <a:solidFill>
                  <a:schemeClr val="bg1"/>
                </a:solidFill>
                <a:latin typeface="Consolas"/>
                <a:cs typeface="Consolas"/>
              </a:rPr>
              <a:t>$ eb create</a:t>
            </a:r>
            <a:endParaRPr sz="1600">
              <a:solidFill>
                <a:schemeClr val="bg1"/>
              </a:solidFill>
              <a:latin typeface="Consolas"/>
              <a:cs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 y="2823972"/>
            <a:ext cx="5597652" cy="1194816"/>
          </a:xfrm>
          <a:prstGeom prst="rect">
            <a:avLst/>
          </a:prstGeom>
        </p:spPr>
      </p:pic>
      <p:pic>
        <p:nvPicPr>
          <p:cNvPr id="22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 y="2108073"/>
            <a:ext cx="3962527" cy="46342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56723"/>
            <a:ext cx="6052170" cy="511119"/>
          </a:xfrm>
          <a:prstGeom prst="rect">
            <a:avLst/>
          </a:prstGeom>
        </p:spPr>
        <p:txBody>
          <a:bodyPr vert="horz" wrap="none" lIns="0" tIns="0" rIns="0" bIns="0" rtlCol="0">
            <a:spAutoFit/>
          </a:bodyPr>
          <a:lstStyle/>
          <a:p>
            <a:pPr marL="0">
              <a:lnSpc>
                <a:spcPct val="100000"/>
              </a:lnSpc>
            </a:pPr>
            <a:r>
              <a:rPr sz="3390" b="1" spc="10" dirty="0">
                <a:solidFill>
                  <a:srgbClr val="F1A42C"/>
                </a:solidFill>
                <a:latin typeface="Arial"/>
                <a:cs typeface="Arial"/>
              </a:rPr>
              <a:t>Zero-downtime  deployments</a:t>
            </a:r>
            <a:endParaRPr sz="3300">
              <a:latin typeface="Arial"/>
              <a:cs typeface="Arial"/>
            </a:endParaRPr>
          </a:p>
        </p:txBody>
      </p:sp>
      <p:sp>
        <p:nvSpPr>
          <p:cNvPr id="3" name="text 1"/>
          <p:cNvSpPr txBox="1"/>
          <p:nvPr/>
        </p:nvSpPr>
        <p:spPr>
          <a:xfrm>
            <a:off x="472440" y="1270871"/>
            <a:ext cx="3324949" cy="430887"/>
          </a:xfrm>
          <a:prstGeom prst="rect">
            <a:avLst/>
          </a:prstGeom>
        </p:spPr>
        <p:txBody>
          <a:bodyPr vert="horz" wrap="none" lIns="0" tIns="0" rIns="0" bIns="0" rtlCol="0">
            <a:spAutoFit/>
          </a:bodyPr>
          <a:lstStyle/>
          <a:p>
            <a:pPr marL="0">
              <a:lnSpc>
                <a:spcPct val="100000"/>
              </a:lnSpc>
            </a:pPr>
            <a:r>
              <a:rPr sz="2800" spc="10" dirty="0">
                <a:solidFill>
                  <a:schemeClr val="bg1"/>
                </a:solidFill>
                <a:latin typeface="Arial"/>
                <a:cs typeface="Arial"/>
              </a:rPr>
              <a:t>Rolling Deployments</a:t>
            </a:r>
            <a:endParaRPr sz="2800">
              <a:solidFill>
                <a:schemeClr val="bg1"/>
              </a:solidFill>
              <a:latin typeface="Arial"/>
              <a:cs typeface="Arial"/>
            </a:endParaRPr>
          </a:p>
        </p:txBody>
      </p:sp>
      <p:sp>
        <p:nvSpPr>
          <p:cNvPr id="4" name="text 1"/>
          <p:cNvSpPr txBox="1"/>
          <p:nvPr/>
        </p:nvSpPr>
        <p:spPr>
          <a:xfrm>
            <a:off x="472440" y="1994110"/>
            <a:ext cx="215765" cy="615553"/>
          </a:xfrm>
          <a:prstGeom prst="rect">
            <a:avLst/>
          </a:prstGeom>
        </p:spPr>
        <p:txBody>
          <a:bodyPr vert="horz" wrap="none" lIns="0" tIns="0" rIns="0" bIns="0" rtlCol="0">
            <a:spAutoFit/>
          </a:bodyPr>
          <a:lstStyle/>
          <a:p>
            <a:pPr marL="0">
              <a:lnSpc>
                <a:spcPct val="100000"/>
              </a:lnSpc>
            </a:pPr>
            <a:r>
              <a:rPr sz="2000" spc="10" dirty="0">
                <a:solidFill>
                  <a:schemeClr val="bg1"/>
                </a:solidFill>
                <a:latin typeface="Arial"/>
                <a:cs typeface="Arial"/>
              </a:rPr>
              <a:t>1.</a:t>
            </a:r>
            <a:endParaRPr sz="2000">
              <a:solidFill>
                <a:schemeClr val="bg1"/>
              </a:solidFill>
              <a:latin typeface="Arial"/>
              <a:cs typeface="Arial"/>
            </a:endParaRPr>
          </a:p>
          <a:p>
            <a:pPr marL="0">
              <a:lnSpc>
                <a:spcPct val="100000"/>
              </a:lnSpc>
            </a:pPr>
            <a:r>
              <a:rPr sz="2000" spc="10" dirty="0">
                <a:solidFill>
                  <a:schemeClr val="bg1"/>
                </a:solidFill>
                <a:latin typeface="Arial"/>
                <a:cs typeface="Arial"/>
              </a:rPr>
              <a:t>2.</a:t>
            </a:r>
            <a:endParaRPr sz="2000">
              <a:solidFill>
                <a:schemeClr val="bg1"/>
              </a:solidFill>
              <a:latin typeface="Arial"/>
              <a:cs typeface="Arial"/>
            </a:endParaRPr>
          </a:p>
        </p:txBody>
      </p:sp>
      <p:sp>
        <p:nvSpPr>
          <p:cNvPr id="5" name="text 1"/>
          <p:cNvSpPr txBox="1"/>
          <p:nvPr/>
        </p:nvSpPr>
        <p:spPr>
          <a:xfrm>
            <a:off x="929944" y="1994110"/>
            <a:ext cx="7598555" cy="560153"/>
          </a:xfrm>
          <a:prstGeom prst="rect">
            <a:avLst/>
          </a:prstGeom>
        </p:spPr>
        <p:txBody>
          <a:bodyPr vert="horz" wrap="none" lIns="0" tIns="0" rIns="0" bIns="0" rtlCol="0">
            <a:spAutoFit/>
          </a:bodyPr>
          <a:lstStyle/>
          <a:p>
            <a:pPr marL="0">
              <a:lnSpc>
                <a:spcPct val="100000"/>
              </a:lnSpc>
            </a:pPr>
            <a:r>
              <a:rPr sz="1820" spc="10" dirty="0">
                <a:solidFill>
                  <a:schemeClr val="bg1"/>
                </a:solidFill>
                <a:latin typeface="Arial"/>
                <a:cs typeface="Arial"/>
              </a:rPr>
              <a:t>EB  detaches  batch  from  ELB,  Connection  draining,  Health  Checks</a:t>
            </a:r>
            <a:endParaRPr sz="1800">
              <a:solidFill>
                <a:schemeClr val="bg1"/>
              </a:solidFill>
              <a:latin typeface="Arial"/>
              <a:cs typeface="Arial"/>
            </a:endParaRPr>
          </a:p>
          <a:p>
            <a:pPr marL="0">
              <a:lnSpc>
                <a:spcPct val="100000"/>
              </a:lnSpc>
            </a:pPr>
            <a:r>
              <a:rPr sz="1820" spc="10" dirty="0">
                <a:solidFill>
                  <a:schemeClr val="bg1"/>
                </a:solidFill>
                <a:latin typeface="Arial"/>
                <a:cs typeface="Arial"/>
              </a:rPr>
              <a:t>EB  reattaches  batch  to  ELB  and  moves  to  next  group  of  instances</a:t>
            </a:r>
            <a:endParaRPr sz="1800">
              <a:solidFill>
                <a:schemeClr val="bg1"/>
              </a:solidFill>
              <a:latin typeface="Arial"/>
              <a:cs typeface="Arial"/>
            </a:endParaRPr>
          </a:p>
        </p:txBody>
      </p:sp>
      <p:sp>
        <p:nvSpPr>
          <p:cNvPr id="6" name="text 1"/>
          <p:cNvSpPr txBox="1"/>
          <p:nvPr/>
        </p:nvSpPr>
        <p:spPr>
          <a:xfrm>
            <a:off x="472440" y="3038688"/>
            <a:ext cx="1947649" cy="417037"/>
          </a:xfrm>
          <a:prstGeom prst="rect">
            <a:avLst/>
          </a:prstGeom>
        </p:spPr>
        <p:txBody>
          <a:bodyPr vert="horz" wrap="none" lIns="0" tIns="0" rIns="0" bIns="0" rtlCol="0">
            <a:spAutoFit/>
          </a:bodyPr>
          <a:lstStyle/>
          <a:p>
            <a:pPr marL="0">
              <a:lnSpc>
                <a:spcPct val="100000"/>
              </a:lnSpc>
            </a:pPr>
            <a:r>
              <a:rPr sz="2710" spc="10" dirty="0">
                <a:solidFill>
                  <a:schemeClr val="bg1"/>
                </a:solidFill>
                <a:latin typeface="Arial"/>
                <a:cs typeface="Arial"/>
              </a:rPr>
              <a:t>Swap  URLs</a:t>
            </a:r>
            <a:endParaRPr sz="2700">
              <a:solidFill>
                <a:schemeClr val="bg1"/>
              </a:solidFill>
              <a:latin typeface="Arial"/>
              <a:cs typeface="Arial"/>
            </a:endParaRPr>
          </a:p>
        </p:txBody>
      </p:sp>
      <p:sp>
        <p:nvSpPr>
          <p:cNvPr id="7" name="text 1"/>
          <p:cNvSpPr txBox="1"/>
          <p:nvPr/>
        </p:nvSpPr>
        <p:spPr>
          <a:xfrm>
            <a:off x="472440" y="3762785"/>
            <a:ext cx="215765" cy="923330"/>
          </a:xfrm>
          <a:prstGeom prst="rect">
            <a:avLst/>
          </a:prstGeom>
        </p:spPr>
        <p:txBody>
          <a:bodyPr vert="horz" wrap="none" lIns="0" tIns="0" rIns="0" bIns="0" rtlCol="0">
            <a:spAutoFit/>
          </a:bodyPr>
          <a:lstStyle/>
          <a:p>
            <a:pPr marL="0">
              <a:lnSpc>
                <a:spcPct val="100000"/>
              </a:lnSpc>
            </a:pPr>
            <a:r>
              <a:rPr sz="2000" spc="10" dirty="0">
                <a:solidFill>
                  <a:schemeClr val="bg1"/>
                </a:solidFill>
                <a:latin typeface="Arial"/>
                <a:cs typeface="Arial"/>
              </a:rPr>
              <a:t>1.</a:t>
            </a:r>
            <a:endParaRPr sz="2000">
              <a:solidFill>
                <a:schemeClr val="bg1"/>
              </a:solidFill>
              <a:latin typeface="Arial"/>
              <a:cs typeface="Arial"/>
            </a:endParaRPr>
          </a:p>
          <a:p>
            <a:pPr marL="0">
              <a:lnSpc>
                <a:spcPct val="100000"/>
              </a:lnSpc>
            </a:pPr>
            <a:r>
              <a:rPr sz="2000" spc="10" dirty="0">
                <a:solidFill>
                  <a:schemeClr val="bg1"/>
                </a:solidFill>
                <a:latin typeface="Arial"/>
                <a:cs typeface="Arial"/>
              </a:rPr>
              <a:t>2.</a:t>
            </a:r>
            <a:endParaRPr sz="2000">
              <a:solidFill>
                <a:schemeClr val="bg1"/>
              </a:solidFill>
              <a:latin typeface="Arial"/>
              <a:cs typeface="Arial"/>
            </a:endParaRPr>
          </a:p>
          <a:p>
            <a:pPr marL="0">
              <a:lnSpc>
                <a:spcPct val="100000"/>
              </a:lnSpc>
            </a:pPr>
            <a:r>
              <a:rPr sz="2000" spc="10" dirty="0">
                <a:solidFill>
                  <a:schemeClr val="bg1"/>
                </a:solidFill>
                <a:latin typeface="Arial"/>
                <a:cs typeface="Arial"/>
              </a:rPr>
              <a:t>3.</a:t>
            </a:r>
            <a:endParaRPr sz="2000">
              <a:solidFill>
                <a:schemeClr val="bg1"/>
              </a:solidFill>
              <a:latin typeface="Arial"/>
              <a:cs typeface="Arial"/>
            </a:endParaRPr>
          </a:p>
        </p:txBody>
      </p:sp>
      <p:sp>
        <p:nvSpPr>
          <p:cNvPr id="8" name="text 1"/>
          <p:cNvSpPr txBox="1"/>
          <p:nvPr/>
        </p:nvSpPr>
        <p:spPr>
          <a:xfrm>
            <a:off x="929944" y="3762785"/>
            <a:ext cx="7409721" cy="1198790"/>
          </a:xfrm>
          <a:prstGeom prst="rect">
            <a:avLst/>
          </a:prstGeom>
        </p:spPr>
        <p:txBody>
          <a:bodyPr vert="horz" wrap="none" lIns="0" tIns="0" rIns="0" bIns="0" rtlCol="0">
            <a:spAutoFit/>
          </a:bodyPr>
          <a:lstStyle/>
          <a:p>
            <a:pPr marL="0">
              <a:lnSpc>
                <a:spcPct val="100000"/>
              </a:lnSpc>
            </a:pPr>
            <a:r>
              <a:rPr sz="2000" spc="10" dirty="0">
                <a:solidFill>
                  <a:schemeClr val="bg1"/>
                </a:solidFill>
                <a:latin typeface="Arial"/>
                <a:cs typeface="Arial"/>
              </a:rPr>
              <a:t>Create  a  new  environment  for  an  existing  application</a:t>
            </a:r>
            <a:endParaRPr sz="2000">
              <a:solidFill>
                <a:schemeClr val="bg1"/>
              </a:solidFill>
              <a:latin typeface="Arial"/>
              <a:cs typeface="Arial"/>
            </a:endParaRPr>
          </a:p>
          <a:p>
            <a:pPr marL="0">
              <a:lnSpc>
                <a:spcPct val="100000"/>
              </a:lnSpc>
            </a:pPr>
            <a:r>
              <a:rPr sz="1820" spc="10" dirty="0">
                <a:solidFill>
                  <a:schemeClr val="bg1"/>
                </a:solidFill>
                <a:latin typeface="Arial"/>
                <a:cs typeface="Arial"/>
              </a:rPr>
              <a:t>Deploy  your  updated  application  code  to  the  new  environment</a:t>
            </a:r>
            <a:endParaRPr sz="1800">
              <a:solidFill>
                <a:schemeClr val="bg1"/>
              </a:solidFill>
              <a:latin typeface="Arial"/>
              <a:cs typeface="Arial"/>
            </a:endParaRPr>
          </a:p>
          <a:p>
            <a:pPr marL="0">
              <a:lnSpc>
                <a:spcPct val="100000"/>
              </a:lnSpc>
            </a:pPr>
            <a:r>
              <a:rPr sz="1970" spc="10" dirty="0">
                <a:solidFill>
                  <a:schemeClr val="bg1"/>
                </a:solidFill>
                <a:latin typeface="Arial"/>
                <a:cs typeface="Arial"/>
              </a:rPr>
              <a:t>Use  the  “Swap  URLs”  feature  to  transition  users  to  the  new</a:t>
            </a:r>
            <a:endParaRPr sz="1900">
              <a:solidFill>
                <a:schemeClr val="bg1"/>
              </a:solidFill>
              <a:latin typeface="Arial"/>
              <a:cs typeface="Arial"/>
            </a:endParaRPr>
          </a:p>
          <a:p>
            <a:pPr marL="0">
              <a:lnSpc>
                <a:spcPct val="100000"/>
              </a:lnSpc>
            </a:pPr>
            <a:r>
              <a:rPr sz="2000" spc="10" dirty="0">
                <a:solidFill>
                  <a:schemeClr val="bg1"/>
                </a:solidFill>
                <a:latin typeface="Arial"/>
                <a:cs typeface="Arial"/>
              </a:rPr>
              <a:t>production  environment</a:t>
            </a:r>
            <a:endParaRPr sz="2000">
              <a:solidFill>
                <a:schemeClr val="bg1"/>
              </a:solidFill>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25" name="text 1"/>
          <p:cNvSpPr txBox="1"/>
          <p:nvPr/>
        </p:nvSpPr>
        <p:spPr>
          <a:xfrm>
            <a:off x="6791832" y="430447"/>
            <a:ext cx="1045709" cy="293715"/>
          </a:xfrm>
          <a:prstGeom prst="rect">
            <a:avLst/>
          </a:prstGeom>
        </p:spPr>
        <p:txBody>
          <a:bodyPr vert="horz" wrap="none" lIns="0" tIns="0" rIns="0" bIns="0" rtlCol="0">
            <a:spAutoFit/>
          </a:bodyPr>
          <a:lstStyle/>
          <a:p>
            <a:pPr marL="0">
              <a:lnSpc>
                <a:spcPct val="100000"/>
              </a:lnSpc>
            </a:pPr>
            <a:r>
              <a:rPr sz="849" spc="10" dirty="0">
                <a:latin typeface="Arial"/>
                <a:cs typeface="Arial"/>
              </a:rPr>
              <a:t>Amazon Route 53</a:t>
            </a:r>
            <a:endParaRPr sz="800">
              <a:latin typeface="Arial"/>
              <a:cs typeface="Arial"/>
            </a:endParaRPr>
          </a:p>
          <a:p>
            <a:pPr marL="152400">
              <a:lnSpc>
                <a:spcPct val="100000"/>
              </a:lnSpc>
            </a:pPr>
            <a:r>
              <a:rPr sz="1000" spc="10" dirty="0">
                <a:latin typeface="Arial"/>
                <a:cs typeface="Arial"/>
              </a:rPr>
              <a:t>DNS service</a:t>
            </a:r>
            <a:endParaRPr sz="1000">
              <a:latin typeface="Arial"/>
              <a:cs typeface="Arial"/>
            </a:endParaRPr>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520" y="2805684"/>
            <a:ext cx="574548" cy="562356"/>
          </a:xfrm>
          <a:prstGeom prst="rect">
            <a:avLst/>
          </a:prstGeom>
        </p:spPr>
      </p:pic>
      <p:pic>
        <p:nvPicPr>
          <p:cNvPr id="1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2799588"/>
            <a:ext cx="573024" cy="563880"/>
          </a:xfrm>
          <a:prstGeom prst="rect">
            <a:avLst/>
          </a:prstGeom>
        </p:spPr>
      </p:pic>
      <p:sp>
        <p:nvSpPr>
          <p:cNvPr id="26" name="object 1"/>
          <p:cNvSpPr/>
          <p:nvPr/>
        </p:nvSpPr>
        <p:spPr>
          <a:xfrm>
            <a:off x="5973318" y="2531618"/>
            <a:ext cx="456819" cy="273812"/>
          </a:xfrm>
          <a:custGeom>
            <a:avLst/>
            <a:gdLst/>
            <a:ahLst/>
            <a:cxnLst/>
            <a:rect l="l" t="t" r="r" b="b"/>
            <a:pathLst>
              <a:path w="456819" h="273812">
                <a:moveTo>
                  <a:pt x="62484" y="252349"/>
                </a:moveTo>
                <a:lnTo>
                  <a:pt x="456819" y="22352"/>
                </a:lnTo>
                <a:lnTo>
                  <a:pt x="443738" y="0"/>
                </a:lnTo>
                <a:lnTo>
                  <a:pt x="49403" y="229997"/>
                </a:lnTo>
                <a:close/>
                <a:moveTo>
                  <a:pt x="47498" y="201041"/>
                </a:moveTo>
                <a:lnTo>
                  <a:pt x="0" y="273812"/>
                </a:lnTo>
                <a:lnTo>
                  <a:pt x="86741" y="268224"/>
                </a:lnTo>
                <a:close/>
              </a:path>
            </a:pathLst>
          </a:custGeom>
          <a:solidFill>
            <a:srgbClr val="86888A"/>
          </a:solidFill>
        </p:spPr>
        <p:txBody>
          <a:bodyPr wrap="square" lIns="0" tIns="0" rIns="0" bIns="0" rtlCol="0">
            <a:noAutofit/>
          </a:bodyPr>
          <a:lstStyle/>
          <a:p>
            <a:endParaRPr/>
          </a:p>
        </p:txBody>
      </p:sp>
      <p:sp>
        <p:nvSpPr>
          <p:cNvPr id="2" name="object 2"/>
          <p:cNvSpPr/>
          <p:nvPr/>
        </p:nvSpPr>
        <p:spPr>
          <a:xfrm>
            <a:off x="6416929" y="2531364"/>
            <a:ext cx="499237" cy="269240"/>
          </a:xfrm>
          <a:custGeom>
            <a:avLst/>
            <a:gdLst/>
            <a:ahLst/>
            <a:cxnLst/>
            <a:rect l="l" t="t" r="r" b="b"/>
            <a:pathLst>
              <a:path w="499237" h="269240">
                <a:moveTo>
                  <a:pt x="435864" y="250698"/>
                </a:moveTo>
                <a:lnTo>
                  <a:pt x="0" y="22860"/>
                </a:lnTo>
                <a:lnTo>
                  <a:pt x="11938" y="0"/>
                </a:lnTo>
                <a:lnTo>
                  <a:pt x="447802" y="227711"/>
                </a:lnTo>
                <a:close/>
                <a:moveTo>
                  <a:pt x="448310" y="198755"/>
                </a:moveTo>
                <a:lnTo>
                  <a:pt x="499237" y="269240"/>
                </a:lnTo>
                <a:lnTo>
                  <a:pt x="412369" y="267716"/>
                </a:lnTo>
                <a:close/>
              </a:path>
            </a:pathLst>
          </a:custGeom>
          <a:solidFill>
            <a:srgbClr val="86888A"/>
          </a:solidFill>
        </p:spPr>
        <p:txBody>
          <a:bodyPr wrap="square" lIns="0" tIns="0" rIns="0" bIns="0" rtlCol="0">
            <a:noAutofit/>
          </a:bodyPr>
          <a:lstStyle/>
          <a:p>
            <a:endParaRPr/>
          </a:p>
        </p:txBody>
      </p:sp>
      <p:sp>
        <p:nvSpPr>
          <p:cNvPr id="3" name="object 3"/>
          <p:cNvSpPr/>
          <p:nvPr/>
        </p:nvSpPr>
        <p:spPr>
          <a:xfrm>
            <a:off x="4765548" y="2601468"/>
            <a:ext cx="1636776" cy="2401824"/>
          </a:xfrm>
          <a:custGeom>
            <a:avLst/>
            <a:gdLst/>
            <a:ahLst/>
            <a:cxnLst/>
            <a:rect l="l" t="t" r="r" b="b"/>
            <a:pathLst>
              <a:path w="1636776" h="2401824">
                <a:moveTo>
                  <a:pt x="9906" y="168656"/>
                </a:moveTo>
                <a:cubicBezTo>
                  <a:pt x="9906" y="81026"/>
                  <a:pt x="81026" y="9906"/>
                  <a:pt x="168656" y="9906"/>
                </a:cubicBezTo>
                <a:lnTo>
                  <a:pt x="1468120" y="9906"/>
                </a:lnTo>
                <a:cubicBezTo>
                  <a:pt x="1555750" y="9906"/>
                  <a:pt x="1626870" y="81026"/>
                  <a:pt x="1626870" y="168656"/>
                </a:cubicBezTo>
                <a:lnTo>
                  <a:pt x="1626870" y="2233168"/>
                </a:lnTo>
                <a:cubicBezTo>
                  <a:pt x="1626870" y="2320836"/>
                  <a:pt x="1555750" y="2391918"/>
                  <a:pt x="1468120" y="2391918"/>
                </a:cubicBezTo>
                <a:lnTo>
                  <a:pt x="168656" y="2391918"/>
                </a:lnTo>
                <a:cubicBezTo>
                  <a:pt x="81026" y="2391918"/>
                  <a:pt x="9906" y="2320836"/>
                  <a:pt x="9906" y="2233168"/>
                </a:cubicBezTo>
                <a:close/>
              </a:path>
            </a:pathLst>
          </a:custGeom>
          <a:ln w="19812">
            <a:solidFill>
              <a:srgbClr val="F7971F"/>
            </a:solidFill>
          </a:ln>
        </p:spPr>
        <p:txBody>
          <a:bodyPr wrap="square" lIns="0" tIns="0" rIns="0" bIns="0" rtlCol="0">
            <a:noAutofit/>
          </a:bodyPr>
          <a:lstStyle/>
          <a:p>
            <a:endParaRPr/>
          </a:p>
        </p:txBody>
      </p:sp>
      <p:sp>
        <p:nvSpPr>
          <p:cNvPr id="27" name="text 1"/>
          <p:cNvSpPr txBox="1"/>
          <p:nvPr/>
        </p:nvSpPr>
        <p:spPr>
          <a:xfrm>
            <a:off x="5085334" y="4834287"/>
            <a:ext cx="1035888" cy="127695"/>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Availability  Zone  a</a:t>
            </a:r>
            <a:endParaRPr sz="900">
              <a:latin typeface="Arial"/>
              <a:cs typeface="Arial"/>
            </a:endParaRPr>
          </a:p>
        </p:txBody>
      </p:sp>
      <p:sp>
        <p:nvSpPr>
          <p:cNvPr id="28" name="text 1"/>
          <p:cNvSpPr txBox="1"/>
          <p:nvPr/>
        </p:nvSpPr>
        <p:spPr>
          <a:xfrm>
            <a:off x="5722874" y="4413904"/>
            <a:ext cx="513684" cy="293715"/>
          </a:xfrm>
          <a:prstGeom prst="rect">
            <a:avLst/>
          </a:prstGeom>
        </p:spPr>
        <p:txBody>
          <a:bodyPr vert="horz" wrap="none" lIns="0" tIns="0" rIns="0" bIns="0" rtlCol="0">
            <a:spAutoFit/>
          </a:bodyPr>
          <a:lstStyle/>
          <a:p>
            <a:pPr marL="0">
              <a:lnSpc>
                <a:spcPct val="100000"/>
              </a:lnSpc>
            </a:pPr>
            <a:r>
              <a:rPr sz="1000" spc="10" dirty="0">
                <a:latin typeface="Arial"/>
                <a:cs typeface="Arial"/>
              </a:rPr>
              <a:t>RDS DB</a:t>
            </a:r>
            <a:endParaRPr sz="1000">
              <a:latin typeface="Arial"/>
              <a:cs typeface="Arial"/>
            </a:endParaRPr>
          </a:p>
          <a:p>
            <a:pPr marL="4572">
              <a:lnSpc>
                <a:spcPct val="100000"/>
              </a:lnSpc>
            </a:pPr>
            <a:r>
              <a:rPr sz="1000" spc="10" dirty="0">
                <a:latin typeface="Arial"/>
                <a:cs typeface="Arial"/>
              </a:rPr>
              <a:t>instance</a:t>
            </a:r>
            <a:endParaRPr sz="1000">
              <a:latin typeface="Arial"/>
              <a:cs typeface="Arial"/>
            </a:endParaRPr>
          </a:p>
        </p:txBody>
      </p:sp>
      <p:sp>
        <p:nvSpPr>
          <p:cNvPr id="29" name="text 1"/>
          <p:cNvSpPr txBox="1"/>
          <p:nvPr/>
        </p:nvSpPr>
        <p:spPr>
          <a:xfrm>
            <a:off x="4886198" y="4402931"/>
            <a:ext cx="708988" cy="293715"/>
          </a:xfrm>
          <a:prstGeom prst="rect">
            <a:avLst/>
          </a:prstGeom>
        </p:spPr>
        <p:txBody>
          <a:bodyPr vert="horz" wrap="none" lIns="0" tIns="0" rIns="0" bIns="0" rtlCol="0">
            <a:spAutoFit/>
          </a:bodyPr>
          <a:lstStyle/>
          <a:p>
            <a:pPr marL="0">
              <a:lnSpc>
                <a:spcPct val="100000"/>
              </a:lnSpc>
            </a:pPr>
            <a:r>
              <a:rPr sz="759" spc="10" dirty="0">
                <a:latin typeface="Arial"/>
                <a:cs typeface="Arial"/>
              </a:rPr>
              <a:t>ElastiCache</a:t>
            </a:r>
            <a:endParaRPr sz="700">
              <a:latin typeface="Arial"/>
              <a:cs typeface="Arial"/>
            </a:endParaRPr>
          </a:p>
          <a:p>
            <a:pPr marL="144780">
              <a:lnSpc>
                <a:spcPct val="100000"/>
              </a:lnSpc>
            </a:pPr>
            <a:r>
              <a:rPr sz="1000" spc="10" dirty="0">
                <a:latin typeface="Arial"/>
                <a:cs typeface="Arial"/>
              </a:rPr>
              <a:t>node 1</a:t>
            </a:r>
            <a:endParaRPr sz="1000">
              <a:latin typeface="Arial"/>
              <a:cs typeface="Arial"/>
            </a:endParaRPr>
          </a:p>
        </p:txBody>
      </p:sp>
      <p:pic>
        <p:nvPicPr>
          <p:cNvPr id="1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968" y="3575304"/>
            <a:ext cx="1045464" cy="1031748"/>
          </a:xfrm>
          <a:prstGeom prst="rect">
            <a:avLst/>
          </a:prstGeom>
        </p:spPr>
      </p:pic>
      <p:pic>
        <p:nvPicPr>
          <p:cNvPr id="14"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2306" y="3869440"/>
            <a:ext cx="414659" cy="432360"/>
          </a:xfrm>
          <a:prstGeom prst="rect">
            <a:avLst/>
          </a:prstGeom>
        </p:spPr>
      </p:pic>
      <p:pic>
        <p:nvPicPr>
          <p:cNvPr id="15"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9620" y="2778252"/>
            <a:ext cx="573024" cy="563880"/>
          </a:xfrm>
          <a:prstGeom prst="rect">
            <a:avLst/>
          </a:prstGeom>
        </p:spPr>
      </p:pic>
      <p:sp>
        <p:nvSpPr>
          <p:cNvPr id="4" name="object 4"/>
          <p:cNvSpPr/>
          <p:nvPr/>
        </p:nvSpPr>
        <p:spPr>
          <a:xfrm>
            <a:off x="6426708" y="2601468"/>
            <a:ext cx="1702308" cy="2385060"/>
          </a:xfrm>
          <a:custGeom>
            <a:avLst/>
            <a:gdLst/>
            <a:ahLst/>
            <a:cxnLst/>
            <a:rect l="l" t="t" r="r" b="b"/>
            <a:pathLst>
              <a:path w="1702308" h="2385060">
                <a:moveTo>
                  <a:pt x="9906" y="175133"/>
                </a:moveTo>
                <a:cubicBezTo>
                  <a:pt x="9906" y="83820"/>
                  <a:pt x="83820" y="9906"/>
                  <a:pt x="175133" y="9906"/>
                </a:cubicBezTo>
                <a:lnTo>
                  <a:pt x="1527174" y="9906"/>
                </a:lnTo>
                <a:cubicBezTo>
                  <a:pt x="1618488" y="9906"/>
                  <a:pt x="1692402" y="83820"/>
                  <a:pt x="1692402" y="175133"/>
                </a:cubicBezTo>
                <a:lnTo>
                  <a:pt x="1692402" y="2209965"/>
                </a:lnTo>
                <a:cubicBezTo>
                  <a:pt x="1692402" y="2301202"/>
                  <a:pt x="1618488" y="2375154"/>
                  <a:pt x="1527174" y="2375154"/>
                </a:cubicBezTo>
                <a:lnTo>
                  <a:pt x="175133" y="2375154"/>
                </a:lnTo>
                <a:cubicBezTo>
                  <a:pt x="83820" y="2375154"/>
                  <a:pt x="9906" y="2301202"/>
                  <a:pt x="9906" y="2209965"/>
                </a:cubicBezTo>
                <a:close/>
              </a:path>
            </a:pathLst>
          </a:custGeom>
          <a:ln w="19812">
            <a:solidFill>
              <a:srgbClr val="F7971F"/>
            </a:solidFill>
          </a:ln>
        </p:spPr>
        <p:txBody>
          <a:bodyPr wrap="square" lIns="0" tIns="0" rIns="0" bIns="0" rtlCol="0">
            <a:noAutofit/>
          </a:bodyPr>
          <a:lstStyle/>
          <a:p>
            <a:endParaRPr/>
          </a:p>
        </p:txBody>
      </p:sp>
      <p:sp>
        <p:nvSpPr>
          <p:cNvPr id="30" name="text 1"/>
          <p:cNvSpPr txBox="1"/>
          <p:nvPr/>
        </p:nvSpPr>
        <p:spPr>
          <a:xfrm>
            <a:off x="6777228" y="4838554"/>
            <a:ext cx="1041731" cy="127694"/>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Availability  Zone  b</a:t>
            </a:r>
            <a:endParaRPr sz="900">
              <a:latin typeface="Arial"/>
              <a:cs typeface="Arial"/>
            </a:endParaRPr>
          </a:p>
        </p:txBody>
      </p:sp>
      <p:sp>
        <p:nvSpPr>
          <p:cNvPr id="5" name="object 5"/>
          <p:cNvSpPr/>
          <p:nvPr/>
        </p:nvSpPr>
        <p:spPr>
          <a:xfrm>
            <a:off x="8650224" y="1454658"/>
            <a:ext cx="77724" cy="1329563"/>
          </a:xfrm>
          <a:custGeom>
            <a:avLst/>
            <a:gdLst/>
            <a:ahLst/>
            <a:cxnLst/>
            <a:rect l="l" t="t" r="r" b="b"/>
            <a:pathLst>
              <a:path w="77724" h="1329563">
                <a:moveTo>
                  <a:pt x="51816" y="0"/>
                </a:moveTo>
                <a:lnTo>
                  <a:pt x="51816" y="1264793"/>
                </a:lnTo>
                <a:lnTo>
                  <a:pt x="25908" y="1264793"/>
                </a:lnTo>
                <a:lnTo>
                  <a:pt x="25908" y="0"/>
                </a:lnTo>
                <a:close/>
                <a:moveTo>
                  <a:pt x="77724" y="1251839"/>
                </a:moveTo>
                <a:lnTo>
                  <a:pt x="38862" y="1329563"/>
                </a:lnTo>
                <a:lnTo>
                  <a:pt x="0" y="1251839"/>
                </a:lnTo>
                <a:close/>
              </a:path>
            </a:pathLst>
          </a:custGeom>
          <a:solidFill>
            <a:srgbClr val="86888A"/>
          </a:solidFill>
        </p:spPr>
        <p:txBody>
          <a:bodyPr wrap="square" lIns="0" tIns="0" rIns="0" bIns="0" rtlCol="0">
            <a:noAutofit/>
          </a:bodyPr>
          <a:lstStyle/>
          <a:p>
            <a:endParaRPr/>
          </a:p>
        </p:txBody>
      </p:sp>
      <p:sp>
        <p:nvSpPr>
          <p:cNvPr id="31" name="text 1"/>
          <p:cNvSpPr txBox="1"/>
          <p:nvPr/>
        </p:nvSpPr>
        <p:spPr>
          <a:xfrm>
            <a:off x="8305546" y="3418757"/>
            <a:ext cx="779696" cy="293715"/>
          </a:xfrm>
          <a:prstGeom prst="rect">
            <a:avLst/>
          </a:prstGeom>
        </p:spPr>
        <p:txBody>
          <a:bodyPr vert="horz" wrap="none" lIns="0" tIns="0" rIns="0" bIns="0" rtlCol="0">
            <a:spAutoFit/>
          </a:bodyPr>
          <a:lstStyle/>
          <a:p>
            <a:pPr marL="0">
              <a:lnSpc>
                <a:spcPct val="100000"/>
              </a:lnSpc>
            </a:pPr>
            <a:r>
              <a:rPr sz="939" spc="10" dirty="0">
                <a:latin typeface="Arial"/>
                <a:cs typeface="Arial"/>
              </a:rPr>
              <a:t>S3 bucket for</a:t>
            </a:r>
            <a:endParaRPr sz="900">
              <a:latin typeface="Arial"/>
              <a:cs typeface="Arial"/>
            </a:endParaRPr>
          </a:p>
          <a:p>
            <a:pPr marL="22860">
              <a:lnSpc>
                <a:spcPct val="100000"/>
              </a:lnSpc>
            </a:pPr>
            <a:r>
              <a:rPr sz="1000" spc="10" dirty="0">
                <a:latin typeface="Arial"/>
                <a:cs typeface="Arial"/>
              </a:rPr>
              <a:t>static assets</a:t>
            </a:r>
            <a:endParaRPr sz="1000">
              <a:latin typeface="Arial"/>
              <a:cs typeface="Arial"/>
            </a:endParaRPr>
          </a:p>
        </p:txBody>
      </p:sp>
      <p:pic>
        <p:nvPicPr>
          <p:cNvPr id="16"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4580" y="1191768"/>
            <a:ext cx="493775" cy="484632"/>
          </a:xfrm>
          <a:prstGeom prst="rect">
            <a:avLst/>
          </a:prstGeom>
        </p:spPr>
      </p:pic>
      <p:sp>
        <p:nvSpPr>
          <p:cNvPr id="32" name="text 1"/>
          <p:cNvSpPr txBox="1"/>
          <p:nvPr/>
        </p:nvSpPr>
        <p:spPr>
          <a:xfrm>
            <a:off x="5890514" y="960269"/>
            <a:ext cx="1094382" cy="141655"/>
          </a:xfrm>
          <a:prstGeom prst="rect">
            <a:avLst/>
          </a:prstGeom>
        </p:spPr>
        <p:txBody>
          <a:bodyPr vert="horz" wrap="none" lIns="0" tIns="0" rIns="0" bIns="0" rtlCol="0">
            <a:spAutoFit/>
          </a:bodyPr>
          <a:lstStyle/>
          <a:p>
            <a:pPr marL="0">
              <a:lnSpc>
                <a:spcPct val="100000"/>
              </a:lnSpc>
            </a:pPr>
            <a:r>
              <a:rPr sz="1000" spc="10" dirty="0">
                <a:latin typeface="Arial"/>
                <a:cs typeface="Arial"/>
              </a:rPr>
              <a:t>www.example.com</a:t>
            </a:r>
            <a:endParaRPr sz="1000">
              <a:latin typeface="Arial"/>
              <a:cs typeface="Arial"/>
            </a:endParaRPr>
          </a:p>
        </p:txBody>
      </p:sp>
      <p:pic>
        <p:nvPicPr>
          <p:cNvPr id="1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5624" y="283464"/>
            <a:ext cx="573024" cy="562356"/>
          </a:xfrm>
          <a:prstGeom prst="rect">
            <a:avLst/>
          </a:prstGeom>
        </p:spPr>
      </p:pic>
      <p:sp>
        <p:nvSpPr>
          <p:cNvPr id="6" name="object 6"/>
          <p:cNvSpPr/>
          <p:nvPr/>
        </p:nvSpPr>
        <p:spPr>
          <a:xfrm>
            <a:off x="6397752" y="1095756"/>
            <a:ext cx="29083" cy="143637"/>
          </a:xfrm>
          <a:custGeom>
            <a:avLst/>
            <a:gdLst/>
            <a:ahLst/>
            <a:cxnLst/>
            <a:rect l="l" t="t" r="r" b="b"/>
            <a:pathLst>
              <a:path w="29083" h="143637">
                <a:moveTo>
                  <a:pt x="12954" y="130683"/>
                </a:moveTo>
                <a:lnTo>
                  <a:pt x="16129" y="12953"/>
                </a:lnTo>
              </a:path>
            </a:pathLst>
          </a:custGeom>
          <a:ln w="25908">
            <a:solidFill>
              <a:srgbClr val="86888A"/>
            </a:solidFill>
          </a:ln>
        </p:spPr>
        <p:txBody>
          <a:bodyPr wrap="square" lIns="0" tIns="0" rIns="0" bIns="0" rtlCol="0">
            <a:noAutofit/>
          </a:bodyPr>
          <a:lstStyle/>
          <a:p>
            <a:endParaRPr/>
          </a:p>
        </p:txBody>
      </p:sp>
      <p:sp>
        <p:nvSpPr>
          <p:cNvPr id="7" name="object 7"/>
          <p:cNvSpPr/>
          <p:nvPr/>
        </p:nvSpPr>
        <p:spPr>
          <a:xfrm>
            <a:off x="6405372" y="826008"/>
            <a:ext cx="29718" cy="156717"/>
          </a:xfrm>
          <a:custGeom>
            <a:avLst/>
            <a:gdLst/>
            <a:ahLst/>
            <a:cxnLst/>
            <a:rect l="l" t="t" r="r" b="b"/>
            <a:pathLst>
              <a:path w="29718" h="156717">
                <a:moveTo>
                  <a:pt x="12954" y="143763"/>
                </a:moveTo>
                <a:lnTo>
                  <a:pt x="16764" y="12954"/>
                </a:lnTo>
              </a:path>
            </a:pathLst>
          </a:custGeom>
          <a:ln w="25908">
            <a:solidFill>
              <a:srgbClr val="86888A"/>
            </a:solidFill>
          </a:ln>
        </p:spPr>
        <p:txBody>
          <a:bodyPr wrap="square" lIns="0" tIns="0" rIns="0" bIns="0" rtlCol="0">
            <a:noAutofit/>
          </a:bodyPr>
          <a:lstStyle/>
          <a:p>
            <a:endParaRPr/>
          </a:p>
        </p:txBody>
      </p:sp>
      <p:sp>
        <p:nvSpPr>
          <p:cNvPr id="8" name="object 8"/>
          <p:cNvSpPr/>
          <p:nvPr/>
        </p:nvSpPr>
        <p:spPr>
          <a:xfrm>
            <a:off x="6646164" y="1421892"/>
            <a:ext cx="2056258" cy="46481"/>
          </a:xfrm>
          <a:custGeom>
            <a:avLst/>
            <a:gdLst/>
            <a:ahLst/>
            <a:cxnLst/>
            <a:rect l="l" t="t" r="r" b="b"/>
            <a:pathLst>
              <a:path w="2056258" h="46481">
                <a:moveTo>
                  <a:pt x="12954" y="12954"/>
                </a:moveTo>
                <a:lnTo>
                  <a:pt x="2043303" y="33528"/>
                </a:lnTo>
              </a:path>
            </a:pathLst>
          </a:custGeom>
          <a:ln w="25908">
            <a:solidFill>
              <a:srgbClr val="86888A"/>
            </a:solidFill>
          </a:ln>
        </p:spPr>
        <p:txBody>
          <a:bodyPr wrap="square" lIns="0" tIns="0" rIns="0" bIns="0" rtlCol="0">
            <a:noAutofit/>
          </a:bodyPr>
          <a:lstStyle/>
          <a:p>
            <a:endParaRPr/>
          </a:p>
        </p:txBody>
      </p:sp>
      <p:pic>
        <p:nvPicPr>
          <p:cNvPr id="1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0676" y="1757171"/>
            <a:ext cx="522731" cy="515112"/>
          </a:xfrm>
          <a:prstGeom prst="rect">
            <a:avLst/>
          </a:prstGeom>
        </p:spPr>
      </p:pic>
      <p:sp>
        <p:nvSpPr>
          <p:cNvPr id="33" name="text 1"/>
          <p:cNvSpPr txBox="1"/>
          <p:nvPr/>
        </p:nvSpPr>
        <p:spPr>
          <a:xfrm>
            <a:off x="6078982" y="2244007"/>
            <a:ext cx="724040" cy="294096"/>
          </a:xfrm>
          <a:prstGeom prst="rect">
            <a:avLst/>
          </a:prstGeom>
        </p:spPr>
        <p:txBody>
          <a:bodyPr vert="horz" wrap="none" lIns="0" tIns="0" rIns="0" bIns="0" rtlCol="0">
            <a:spAutoFit/>
          </a:bodyPr>
          <a:lstStyle/>
          <a:p>
            <a:pPr marL="0">
              <a:lnSpc>
                <a:spcPct val="100000"/>
              </a:lnSpc>
            </a:pPr>
            <a:r>
              <a:rPr sz="909" spc="10" dirty="0">
                <a:latin typeface="Arial"/>
                <a:cs typeface="Arial"/>
              </a:rPr>
              <a:t>Elastic Load</a:t>
            </a:r>
            <a:endParaRPr sz="900">
              <a:latin typeface="Arial"/>
              <a:cs typeface="Arial"/>
            </a:endParaRPr>
          </a:p>
          <a:p>
            <a:pPr marL="67055">
              <a:lnSpc>
                <a:spcPct val="100000"/>
              </a:lnSpc>
            </a:pPr>
            <a:r>
              <a:rPr sz="1000" spc="10" dirty="0">
                <a:latin typeface="Arial"/>
                <a:cs typeface="Arial"/>
              </a:rPr>
              <a:t>Balancing</a:t>
            </a:r>
            <a:endParaRPr sz="1000">
              <a:latin typeface="Arial"/>
              <a:cs typeface="Arial"/>
            </a:endParaRPr>
          </a:p>
        </p:txBody>
      </p:sp>
      <p:sp>
        <p:nvSpPr>
          <p:cNvPr id="9" name="object 9"/>
          <p:cNvSpPr/>
          <p:nvPr/>
        </p:nvSpPr>
        <p:spPr>
          <a:xfrm>
            <a:off x="6402324" y="1632204"/>
            <a:ext cx="25907" cy="149732"/>
          </a:xfrm>
          <a:custGeom>
            <a:avLst/>
            <a:gdLst/>
            <a:ahLst/>
            <a:cxnLst/>
            <a:rect l="l" t="t" r="r" b="b"/>
            <a:pathLst>
              <a:path w="25907" h="149732">
                <a:moveTo>
                  <a:pt x="12954" y="136779"/>
                </a:moveTo>
                <a:lnTo>
                  <a:pt x="12954" y="12954"/>
                </a:lnTo>
              </a:path>
            </a:pathLst>
          </a:custGeom>
          <a:ln w="25908">
            <a:solidFill>
              <a:srgbClr val="86888A"/>
            </a:solidFill>
          </a:ln>
        </p:spPr>
        <p:txBody>
          <a:bodyPr wrap="square" lIns="0" tIns="0" rIns="0" bIns="0" rtlCol="0">
            <a:noAutofit/>
          </a:bodyPr>
          <a:lstStyle/>
          <a:p>
            <a:endParaRPr/>
          </a:p>
        </p:txBody>
      </p:sp>
      <p:pic>
        <p:nvPicPr>
          <p:cNvPr id="1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45836" y="3671316"/>
            <a:ext cx="832104" cy="822960"/>
          </a:xfrm>
          <a:prstGeom prst="rect">
            <a:avLst/>
          </a:prstGeom>
        </p:spPr>
      </p:pic>
      <p:pic>
        <p:nvPicPr>
          <p:cNvPr id="2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75376" y="3800856"/>
            <a:ext cx="573024" cy="563880"/>
          </a:xfrm>
          <a:prstGeom prst="rect">
            <a:avLst/>
          </a:prstGeom>
        </p:spPr>
      </p:pic>
      <p:sp>
        <p:nvSpPr>
          <p:cNvPr id="34" name="object 10"/>
          <p:cNvSpPr/>
          <p:nvPr/>
        </p:nvSpPr>
        <p:spPr>
          <a:xfrm>
            <a:off x="4885944" y="2743200"/>
            <a:ext cx="3139440" cy="774192"/>
          </a:xfrm>
          <a:custGeom>
            <a:avLst/>
            <a:gdLst/>
            <a:ahLst/>
            <a:cxnLst/>
            <a:rect l="l" t="t" r="r" b="b"/>
            <a:pathLst>
              <a:path w="3139440" h="774192">
                <a:moveTo>
                  <a:pt x="9906" y="83947"/>
                </a:moveTo>
                <a:cubicBezTo>
                  <a:pt x="9906" y="43053"/>
                  <a:pt x="43053" y="9906"/>
                  <a:pt x="83947" y="9906"/>
                </a:cubicBezTo>
                <a:lnTo>
                  <a:pt x="3055493" y="9906"/>
                </a:lnTo>
                <a:cubicBezTo>
                  <a:pt x="3096387" y="9906"/>
                  <a:pt x="3129534" y="43053"/>
                  <a:pt x="3129534" y="83947"/>
                </a:cubicBezTo>
                <a:lnTo>
                  <a:pt x="3129534" y="690245"/>
                </a:lnTo>
                <a:cubicBezTo>
                  <a:pt x="3129534" y="731139"/>
                  <a:pt x="3096387" y="764286"/>
                  <a:pt x="3055493" y="764286"/>
                </a:cubicBezTo>
                <a:lnTo>
                  <a:pt x="83947" y="764286"/>
                </a:lnTo>
                <a:cubicBezTo>
                  <a:pt x="43053" y="764286"/>
                  <a:pt x="9906" y="731139"/>
                  <a:pt x="9906" y="690245"/>
                </a:cubicBezTo>
                <a:close/>
              </a:path>
            </a:pathLst>
          </a:custGeom>
          <a:ln w="19812">
            <a:solidFill>
              <a:srgbClr val="000000"/>
            </a:solidFill>
          </a:ln>
        </p:spPr>
        <p:txBody>
          <a:bodyPr wrap="square" lIns="0" tIns="0" rIns="0" bIns="0" rtlCol="0">
            <a:noAutofit/>
          </a:bodyPr>
          <a:lstStyle/>
          <a:p>
            <a:endParaRPr/>
          </a:p>
        </p:txBody>
      </p:sp>
      <p:pic>
        <p:nvPicPr>
          <p:cNvPr id="21"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27292" y="3816096"/>
            <a:ext cx="573023" cy="563880"/>
          </a:xfrm>
          <a:prstGeom prst="rect">
            <a:avLst/>
          </a:prstGeom>
        </p:spPr>
      </p:pic>
      <p:sp>
        <p:nvSpPr>
          <p:cNvPr id="35" name="text 1"/>
          <p:cNvSpPr txBox="1"/>
          <p:nvPr/>
        </p:nvSpPr>
        <p:spPr>
          <a:xfrm>
            <a:off x="6591935" y="4415732"/>
            <a:ext cx="514061" cy="293715"/>
          </a:xfrm>
          <a:prstGeom prst="rect">
            <a:avLst/>
          </a:prstGeom>
        </p:spPr>
        <p:txBody>
          <a:bodyPr vert="horz" wrap="none" lIns="0" tIns="0" rIns="0" bIns="0" rtlCol="0">
            <a:spAutoFit/>
          </a:bodyPr>
          <a:lstStyle/>
          <a:p>
            <a:pPr marL="0">
              <a:lnSpc>
                <a:spcPct val="100000"/>
              </a:lnSpc>
            </a:pPr>
            <a:r>
              <a:rPr sz="909" spc="10" dirty="0">
                <a:latin typeface="Arial"/>
                <a:cs typeface="Arial"/>
              </a:rPr>
              <a:t>RDS DB</a:t>
            </a:r>
            <a:endParaRPr sz="900">
              <a:latin typeface="Arial"/>
              <a:cs typeface="Arial"/>
            </a:endParaRPr>
          </a:p>
          <a:p>
            <a:pPr marL="19811">
              <a:lnSpc>
                <a:spcPct val="100000"/>
              </a:lnSpc>
            </a:pPr>
            <a:r>
              <a:rPr sz="1000" spc="10" dirty="0">
                <a:latin typeface="Arial"/>
                <a:cs typeface="Arial"/>
              </a:rPr>
              <a:t>standby</a:t>
            </a:r>
            <a:endParaRPr sz="1000">
              <a:latin typeface="Arial"/>
              <a:cs typeface="Arial"/>
            </a:endParaRPr>
          </a:p>
        </p:txBody>
      </p:sp>
      <p:sp>
        <p:nvSpPr>
          <p:cNvPr id="36" name="text 1"/>
          <p:cNvSpPr txBox="1"/>
          <p:nvPr/>
        </p:nvSpPr>
        <p:spPr>
          <a:xfrm>
            <a:off x="7271639" y="4422438"/>
            <a:ext cx="708987" cy="293715"/>
          </a:xfrm>
          <a:prstGeom prst="rect">
            <a:avLst/>
          </a:prstGeom>
        </p:spPr>
        <p:txBody>
          <a:bodyPr vert="horz" wrap="none" lIns="0" tIns="0" rIns="0" bIns="0" rtlCol="0">
            <a:spAutoFit/>
          </a:bodyPr>
          <a:lstStyle/>
          <a:p>
            <a:pPr marL="0">
              <a:lnSpc>
                <a:spcPct val="100000"/>
              </a:lnSpc>
            </a:pPr>
            <a:r>
              <a:rPr sz="759" spc="10" dirty="0">
                <a:latin typeface="Arial"/>
                <a:cs typeface="Arial"/>
              </a:rPr>
              <a:t>ElastiCache</a:t>
            </a:r>
            <a:endParaRPr sz="700">
              <a:latin typeface="Arial"/>
              <a:cs typeface="Arial"/>
            </a:endParaRPr>
          </a:p>
          <a:p>
            <a:pPr marL="144779">
              <a:lnSpc>
                <a:spcPct val="100000"/>
              </a:lnSpc>
            </a:pPr>
            <a:r>
              <a:rPr sz="1000" spc="10" dirty="0">
                <a:latin typeface="Arial"/>
                <a:cs typeface="Arial"/>
              </a:rPr>
              <a:t>node 2</a:t>
            </a:r>
            <a:endParaRPr sz="1000">
              <a:latin typeface="Arial"/>
              <a:cs typeface="Arial"/>
            </a:endParaRPr>
          </a:p>
        </p:txBody>
      </p:sp>
      <p:pic>
        <p:nvPicPr>
          <p:cNvPr id="22"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73342" y="3909386"/>
            <a:ext cx="415465" cy="433215"/>
          </a:xfrm>
          <a:prstGeom prst="rect">
            <a:avLst/>
          </a:prstGeom>
        </p:spPr>
      </p:pic>
      <p:pic>
        <p:nvPicPr>
          <p:cNvPr id="2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088" y="2801112"/>
            <a:ext cx="574548" cy="563880"/>
          </a:xfrm>
          <a:prstGeom prst="rect">
            <a:avLst/>
          </a:prstGeom>
        </p:spPr>
      </p:pic>
      <p:pic>
        <p:nvPicPr>
          <p:cNvPr id="24"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41692" y="2796540"/>
            <a:ext cx="573023" cy="562356"/>
          </a:xfrm>
          <a:prstGeom prst="rect">
            <a:avLst/>
          </a:prstGeom>
        </p:spPr>
      </p:pic>
      <p:sp>
        <p:nvSpPr>
          <p:cNvPr id="37" name="object 11"/>
          <p:cNvSpPr/>
          <p:nvPr/>
        </p:nvSpPr>
        <p:spPr>
          <a:xfrm>
            <a:off x="6420485" y="2530094"/>
            <a:ext cx="1308481" cy="289560"/>
          </a:xfrm>
          <a:custGeom>
            <a:avLst/>
            <a:gdLst/>
            <a:ahLst/>
            <a:cxnLst/>
            <a:rect l="l" t="t" r="r" b="b"/>
            <a:pathLst>
              <a:path w="1308481" h="289560">
                <a:moveTo>
                  <a:pt x="1242441" y="266573"/>
                </a:moveTo>
                <a:lnTo>
                  <a:pt x="0" y="25400"/>
                </a:lnTo>
                <a:lnTo>
                  <a:pt x="4826" y="0"/>
                </a:lnTo>
                <a:lnTo>
                  <a:pt x="1247394" y="241173"/>
                </a:lnTo>
                <a:close/>
                <a:moveTo>
                  <a:pt x="1239646" y="213233"/>
                </a:moveTo>
                <a:lnTo>
                  <a:pt x="1308481" y="266319"/>
                </a:lnTo>
                <a:lnTo>
                  <a:pt x="1224788" y="289560"/>
                </a:lnTo>
                <a:close/>
              </a:path>
            </a:pathLst>
          </a:custGeom>
          <a:solidFill>
            <a:srgbClr val="86888A"/>
          </a:solidFill>
        </p:spPr>
        <p:txBody>
          <a:bodyPr wrap="square" lIns="0" tIns="0" rIns="0" bIns="0" rtlCol="0">
            <a:noAutofit/>
          </a:bodyPr>
          <a:lstStyle/>
          <a:p>
            <a:endParaRPr/>
          </a:p>
        </p:txBody>
      </p:sp>
      <p:sp>
        <p:nvSpPr>
          <p:cNvPr id="38" name="object 12"/>
          <p:cNvSpPr/>
          <p:nvPr/>
        </p:nvSpPr>
        <p:spPr>
          <a:xfrm>
            <a:off x="5183886" y="2530094"/>
            <a:ext cx="1242568" cy="293243"/>
          </a:xfrm>
          <a:custGeom>
            <a:avLst/>
            <a:gdLst/>
            <a:ahLst/>
            <a:cxnLst/>
            <a:rect l="l" t="t" r="r" b="b"/>
            <a:pathLst>
              <a:path w="1242568" h="293243">
                <a:moveTo>
                  <a:pt x="66040" y="270510"/>
                </a:moveTo>
                <a:lnTo>
                  <a:pt x="1242568" y="25400"/>
                </a:lnTo>
                <a:lnTo>
                  <a:pt x="1237234" y="0"/>
                </a:lnTo>
                <a:lnTo>
                  <a:pt x="60706" y="245110"/>
                </a:lnTo>
                <a:close/>
                <a:moveTo>
                  <a:pt x="68199" y="217170"/>
                </a:moveTo>
                <a:lnTo>
                  <a:pt x="0" y="271018"/>
                </a:lnTo>
                <a:lnTo>
                  <a:pt x="84074" y="293243"/>
                </a:lnTo>
                <a:close/>
              </a:path>
            </a:pathLst>
          </a:custGeom>
          <a:solidFill>
            <a:srgbClr val="86888A"/>
          </a:solidFill>
        </p:spPr>
        <p:txBody>
          <a:bodyPr wrap="square" lIns="0" tIns="0" rIns="0" bIns="0" rtlCol="0">
            <a:noAutofit/>
          </a:bodyPr>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3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75" y="329311"/>
            <a:ext cx="2784259" cy="338455"/>
          </a:xfrm>
          <a:prstGeom prst="rect">
            <a:avLst/>
          </a:prstGeom>
        </p:spPr>
      </p:pic>
      <p:pic>
        <p:nvPicPr>
          <p:cNvPr id="23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755" y="329311"/>
            <a:ext cx="1110996" cy="429133"/>
          </a:xfrm>
          <a:prstGeom prst="rect">
            <a:avLst/>
          </a:prstGeom>
        </p:spPr>
      </p:pic>
      <p:pic>
        <p:nvPicPr>
          <p:cNvPr id="23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1393" y="329311"/>
            <a:ext cx="1315847" cy="429133"/>
          </a:xfrm>
          <a:prstGeom prst="rect">
            <a:avLst/>
          </a:prstGeom>
        </p:spPr>
      </p:pic>
      <p:sp>
        <p:nvSpPr>
          <p:cNvPr id="180" name="object 180"/>
          <p:cNvSpPr/>
          <p:nvPr/>
        </p:nvSpPr>
        <p:spPr>
          <a:xfrm>
            <a:off x="298704" y="1772412"/>
            <a:ext cx="3883152" cy="2775204"/>
          </a:xfrm>
          <a:custGeom>
            <a:avLst/>
            <a:gdLst/>
            <a:ahLst/>
            <a:cxnLst/>
            <a:rect l="l" t="t" r="r" b="b"/>
            <a:pathLst>
              <a:path w="3883152" h="2775204">
                <a:moveTo>
                  <a:pt x="19050" y="287782"/>
                </a:moveTo>
                <a:cubicBezTo>
                  <a:pt x="19050" y="139319"/>
                  <a:pt x="139369" y="19050"/>
                  <a:pt x="287782" y="19050"/>
                </a:cubicBezTo>
                <a:lnTo>
                  <a:pt x="3595370" y="19050"/>
                </a:lnTo>
                <a:cubicBezTo>
                  <a:pt x="3743833" y="19050"/>
                  <a:pt x="3864102" y="139319"/>
                  <a:pt x="3864102" y="287782"/>
                </a:cubicBezTo>
                <a:lnTo>
                  <a:pt x="3864102" y="2487422"/>
                </a:lnTo>
                <a:cubicBezTo>
                  <a:pt x="3864102" y="2635834"/>
                  <a:pt x="3743833" y="2756154"/>
                  <a:pt x="3595370" y="2756154"/>
                </a:cubicBezTo>
                <a:lnTo>
                  <a:pt x="287782" y="2756154"/>
                </a:lnTo>
                <a:cubicBezTo>
                  <a:pt x="139369" y="2756154"/>
                  <a:pt x="19050" y="2635834"/>
                  <a:pt x="19050" y="2487422"/>
                </a:cubicBezTo>
                <a:close/>
              </a:path>
            </a:pathLst>
          </a:custGeom>
          <a:ln w="38100">
            <a:solidFill>
              <a:srgbClr val="F7C880"/>
            </a:solidFill>
          </a:ln>
        </p:spPr>
        <p:txBody>
          <a:bodyPr wrap="square" lIns="0" tIns="0" rIns="0" bIns="0" rtlCol="0">
            <a:noAutofit/>
          </a:bodyPr>
          <a:lstStyle/>
          <a:p>
            <a:endParaRPr/>
          </a:p>
        </p:txBody>
      </p:sp>
      <p:pic>
        <p:nvPicPr>
          <p:cNvPr id="234"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00" y="1778508"/>
            <a:ext cx="339851" cy="2772156"/>
          </a:xfrm>
          <a:prstGeom prst="rect">
            <a:avLst/>
          </a:prstGeom>
        </p:spPr>
      </p:pic>
      <p:pic>
        <p:nvPicPr>
          <p:cNvPr id="235"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 y="1773936"/>
            <a:ext cx="348996" cy="2781299"/>
          </a:xfrm>
          <a:prstGeom prst="rect">
            <a:avLst/>
          </a:prstGeom>
        </p:spPr>
      </p:pic>
      <p:pic>
        <p:nvPicPr>
          <p:cNvPr id="236"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356" y="1869948"/>
            <a:ext cx="243840" cy="2589276"/>
          </a:xfrm>
          <a:prstGeom prst="rect">
            <a:avLst/>
          </a:prstGeom>
        </p:spPr>
      </p:pic>
      <p:pic>
        <p:nvPicPr>
          <p:cNvPr id="23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5391" y="1902841"/>
            <a:ext cx="176263" cy="2523147"/>
          </a:xfrm>
          <a:prstGeom prst="rect">
            <a:avLst/>
          </a:prstGeom>
        </p:spPr>
      </p:pic>
      <p:pic>
        <p:nvPicPr>
          <p:cNvPr id="23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248" y="1893697"/>
            <a:ext cx="194551" cy="2541435"/>
          </a:xfrm>
          <a:prstGeom prst="rect">
            <a:avLst/>
          </a:prstGeom>
        </p:spPr>
      </p:pic>
      <p:pic>
        <p:nvPicPr>
          <p:cNvPr id="239"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864" y="1778508"/>
            <a:ext cx="97536" cy="2784348"/>
          </a:xfrm>
          <a:prstGeom prst="rect">
            <a:avLst/>
          </a:prstGeom>
        </p:spPr>
      </p:pic>
      <p:pic>
        <p:nvPicPr>
          <p:cNvPr id="240"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88436" y="2185416"/>
            <a:ext cx="426720" cy="428244"/>
          </a:xfrm>
          <a:prstGeom prst="rect">
            <a:avLst/>
          </a:prstGeom>
        </p:spPr>
      </p:pic>
      <p:pic>
        <p:nvPicPr>
          <p:cNvPr id="241"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14500" y="2455164"/>
            <a:ext cx="669036" cy="670560"/>
          </a:xfrm>
          <a:prstGeom prst="rect">
            <a:avLst/>
          </a:prstGeom>
        </p:spPr>
      </p:pic>
      <p:sp>
        <p:nvSpPr>
          <p:cNvPr id="181" name="object 181"/>
          <p:cNvSpPr/>
          <p:nvPr/>
        </p:nvSpPr>
        <p:spPr>
          <a:xfrm>
            <a:off x="3400044" y="1909572"/>
            <a:ext cx="650748" cy="201168"/>
          </a:xfrm>
          <a:custGeom>
            <a:avLst/>
            <a:gdLst/>
            <a:ahLst/>
            <a:cxnLst/>
            <a:rect l="l" t="t" r="r" b="b"/>
            <a:pathLst>
              <a:path w="650748" h="201168">
                <a:moveTo>
                  <a:pt x="33527" y="0"/>
                </a:moveTo>
                <a:lnTo>
                  <a:pt x="617220" y="0"/>
                </a:lnTo>
                <a:cubicBezTo>
                  <a:pt x="635762" y="0"/>
                  <a:pt x="650748" y="14986"/>
                  <a:pt x="650748" y="33528"/>
                </a:cubicBezTo>
                <a:lnTo>
                  <a:pt x="650748" y="201168"/>
                </a:lnTo>
                <a:lnTo>
                  <a:pt x="0" y="201168"/>
                </a:lnTo>
                <a:lnTo>
                  <a:pt x="0" y="33528"/>
                </a:lnTo>
                <a:cubicBezTo>
                  <a:pt x="0" y="14986"/>
                  <a:pt x="14986" y="0"/>
                  <a:pt x="33527" y="0"/>
                </a:cubicBezTo>
                <a:close/>
              </a:path>
            </a:pathLst>
          </a:custGeom>
          <a:solidFill>
            <a:srgbClr val="A7A7A7"/>
          </a:solidFill>
        </p:spPr>
        <p:txBody>
          <a:bodyPr wrap="square" lIns="0" tIns="0" rIns="0" bIns="0" rtlCol="0">
            <a:noAutofit/>
          </a:bodyPr>
          <a:lstStyle/>
          <a:p>
            <a:endParaRPr/>
          </a:p>
        </p:txBody>
      </p:sp>
      <p:sp>
        <p:nvSpPr>
          <p:cNvPr id="2" name="text 1"/>
          <p:cNvSpPr txBox="1"/>
          <p:nvPr/>
        </p:nvSpPr>
        <p:spPr>
          <a:xfrm>
            <a:off x="3568319" y="1940506"/>
            <a:ext cx="353745"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Alert</a:t>
            </a:r>
            <a:endParaRPr sz="1100">
              <a:latin typeface="Arial"/>
              <a:cs typeface="Arial"/>
            </a:endParaRPr>
          </a:p>
        </p:txBody>
      </p:sp>
      <p:sp>
        <p:nvSpPr>
          <p:cNvPr id="182" name="object 182"/>
          <p:cNvSpPr/>
          <p:nvPr/>
        </p:nvSpPr>
        <p:spPr>
          <a:xfrm>
            <a:off x="3396996" y="2124455"/>
            <a:ext cx="658367" cy="568452"/>
          </a:xfrm>
          <a:custGeom>
            <a:avLst/>
            <a:gdLst/>
            <a:ahLst/>
            <a:cxnLst/>
            <a:rect l="l" t="t" r="r" b="b"/>
            <a:pathLst>
              <a:path w="658367" h="568452">
                <a:moveTo>
                  <a:pt x="4572" y="4572"/>
                </a:moveTo>
                <a:lnTo>
                  <a:pt x="4572" y="563881"/>
                </a:lnTo>
                <a:lnTo>
                  <a:pt x="653796" y="563881"/>
                </a:lnTo>
                <a:lnTo>
                  <a:pt x="653796" y="4572"/>
                </a:lnTo>
                <a:lnTo>
                  <a:pt x="4572" y="4572"/>
                </a:lnTo>
                <a:close/>
              </a:path>
            </a:pathLst>
          </a:custGeom>
          <a:ln w="9144">
            <a:solidFill>
              <a:srgbClr val="FFFFFF"/>
            </a:solidFill>
          </a:ln>
        </p:spPr>
        <p:txBody>
          <a:bodyPr wrap="square" lIns="0" tIns="0" rIns="0" bIns="0" rtlCol="0">
            <a:noAutofit/>
          </a:bodyPr>
          <a:lstStyle/>
          <a:p>
            <a:endParaRPr/>
          </a:p>
        </p:txBody>
      </p:sp>
      <p:sp>
        <p:nvSpPr>
          <p:cNvPr id="183" name="object 183"/>
          <p:cNvSpPr/>
          <p:nvPr/>
        </p:nvSpPr>
        <p:spPr>
          <a:xfrm>
            <a:off x="574548" y="2232659"/>
            <a:ext cx="2709671" cy="2237232"/>
          </a:xfrm>
          <a:custGeom>
            <a:avLst/>
            <a:gdLst/>
            <a:ahLst/>
            <a:cxnLst/>
            <a:rect l="l" t="t" r="r" b="b"/>
            <a:pathLst>
              <a:path w="2709671" h="2237232">
                <a:moveTo>
                  <a:pt x="3048" y="222124"/>
                </a:moveTo>
                <a:cubicBezTo>
                  <a:pt x="3048" y="101093"/>
                  <a:pt x="101117" y="3049"/>
                  <a:pt x="222097" y="3049"/>
                </a:cubicBezTo>
                <a:lnTo>
                  <a:pt x="2487549" y="3049"/>
                </a:lnTo>
                <a:cubicBezTo>
                  <a:pt x="2608580" y="3049"/>
                  <a:pt x="2706623" y="101093"/>
                  <a:pt x="2706623" y="222124"/>
                </a:cubicBezTo>
                <a:lnTo>
                  <a:pt x="2706623" y="2015135"/>
                </a:lnTo>
                <a:cubicBezTo>
                  <a:pt x="2706623" y="2136115"/>
                  <a:pt x="2608580" y="2234185"/>
                  <a:pt x="2487549" y="2234185"/>
                </a:cubicBezTo>
                <a:lnTo>
                  <a:pt x="222097" y="2234185"/>
                </a:lnTo>
                <a:cubicBezTo>
                  <a:pt x="101117" y="2234185"/>
                  <a:pt x="3048" y="2136115"/>
                  <a:pt x="3048" y="2015135"/>
                </a:cubicBezTo>
                <a:close/>
              </a:path>
            </a:pathLst>
          </a:custGeom>
          <a:ln w="6096">
            <a:solidFill>
              <a:srgbClr val="000000"/>
            </a:solidFill>
          </a:ln>
        </p:spPr>
        <p:txBody>
          <a:bodyPr wrap="square" lIns="0" tIns="0" rIns="0" bIns="0" rtlCol="0">
            <a:noAutofit/>
          </a:bodyPr>
          <a:lstStyle/>
          <a:p>
            <a:endParaRPr/>
          </a:p>
        </p:txBody>
      </p:sp>
      <p:sp>
        <p:nvSpPr>
          <p:cNvPr id="184" name="object 184"/>
          <p:cNvSpPr/>
          <p:nvPr/>
        </p:nvSpPr>
        <p:spPr>
          <a:xfrm>
            <a:off x="3409188" y="2755392"/>
            <a:ext cx="650748" cy="227076"/>
          </a:xfrm>
          <a:custGeom>
            <a:avLst/>
            <a:gdLst/>
            <a:ahLst/>
            <a:cxnLst/>
            <a:rect l="l" t="t" r="r" b="b"/>
            <a:pathLst>
              <a:path w="650748" h="227076">
                <a:moveTo>
                  <a:pt x="37846" y="0"/>
                </a:moveTo>
                <a:lnTo>
                  <a:pt x="612902" y="0"/>
                </a:lnTo>
                <a:cubicBezTo>
                  <a:pt x="633857" y="0"/>
                  <a:pt x="650748" y="16891"/>
                  <a:pt x="650748" y="37846"/>
                </a:cubicBezTo>
                <a:lnTo>
                  <a:pt x="650748" y="227076"/>
                </a:lnTo>
                <a:lnTo>
                  <a:pt x="0" y="227076"/>
                </a:lnTo>
                <a:lnTo>
                  <a:pt x="0" y="37846"/>
                </a:lnTo>
                <a:cubicBezTo>
                  <a:pt x="0" y="16891"/>
                  <a:pt x="16890" y="0"/>
                  <a:pt x="37846" y="0"/>
                </a:cubicBezTo>
                <a:close/>
              </a:path>
            </a:pathLst>
          </a:custGeom>
          <a:solidFill>
            <a:srgbClr val="A7A7A7"/>
          </a:solidFill>
        </p:spPr>
        <p:txBody>
          <a:bodyPr wrap="square" lIns="0" tIns="0" rIns="0" bIns="0" rtlCol="0">
            <a:noAutofit/>
          </a:bodyPr>
          <a:lstStyle/>
          <a:p>
            <a:endParaRPr/>
          </a:p>
        </p:txBody>
      </p:sp>
      <p:sp>
        <p:nvSpPr>
          <p:cNvPr id="3" name="text 1"/>
          <p:cNvSpPr txBox="1"/>
          <p:nvPr/>
        </p:nvSpPr>
        <p:spPr>
          <a:xfrm>
            <a:off x="3607308" y="2779341"/>
            <a:ext cx="294689"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Log</a:t>
            </a:r>
            <a:endParaRPr sz="1100">
              <a:latin typeface="Arial"/>
              <a:cs typeface="Arial"/>
            </a:endParaRPr>
          </a:p>
        </p:txBody>
      </p:sp>
      <p:sp>
        <p:nvSpPr>
          <p:cNvPr id="185" name="object 185"/>
          <p:cNvSpPr/>
          <p:nvPr/>
        </p:nvSpPr>
        <p:spPr>
          <a:xfrm>
            <a:off x="3406140" y="2996184"/>
            <a:ext cx="658367" cy="568452"/>
          </a:xfrm>
          <a:custGeom>
            <a:avLst/>
            <a:gdLst/>
            <a:ahLst/>
            <a:cxnLst/>
            <a:rect l="l" t="t" r="r" b="b"/>
            <a:pathLst>
              <a:path w="658367" h="568452">
                <a:moveTo>
                  <a:pt x="4572" y="4572"/>
                </a:moveTo>
                <a:lnTo>
                  <a:pt x="4572" y="563880"/>
                </a:lnTo>
                <a:lnTo>
                  <a:pt x="653796" y="563880"/>
                </a:lnTo>
                <a:lnTo>
                  <a:pt x="653796" y="4572"/>
                </a:lnTo>
                <a:lnTo>
                  <a:pt x="4572" y="4572"/>
                </a:lnTo>
                <a:close/>
              </a:path>
            </a:pathLst>
          </a:custGeom>
          <a:ln w="9144">
            <a:solidFill>
              <a:srgbClr val="FFFFFF"/>
            </a:solidFill>
          </a:ln>
        </p:spPr>
        <p:txBody>
          <a:bodyPr wrap="square" lIns="0" tIns="0" rIns="0" bIns="0" rtlCol="0">
            <a:noAutofit/>
          </a:bodyPr>
          <a:lstStyle/>
          <a:p>
            <a:endParaRPr/>
          </a:p>
        </p:txBody>
      </p:sp>
      <p:pic>
        <p:nvPicPr>
          <p:cNvPr id="242"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29584" y="3105912"/>
            <a:ext cx="377952" cy="377952"/>
          </a:xfrm>
          <a:prstGeom prst="rect">
            <a:avLst/>
          </a:prstGeom>
        </p:spPr>
      </p:pic>
      <p:sp>
        <p:nvSpPr>
          <p:cNvPr id="186" name="object 186"/>
          <p:cNvSpPr/>
          <p:nvPr/>
        </p:nvSpPr>
        <p:spPr>
          <a:xfrm>
            <a:off x="3400044" y="3628644"/>
            <a:ext cx="650748" cy="227076"/>
          </a:xfrm>
          <a:custGeom>
            <a:avLst/>
            <a:gdLst/>
            <a:ahLst/>
            <a:cxnLst/>
            <a:rect l="l" t="t" r="r" b="b"/>
            <a:pathLst>
              <a:path w="650748" h="227076">
                <a:moveTo>
                  <a:pt x="37846" y="0"/>
                </a:moveTo>
                <a:lnTo>
                  <a:pt x="612902" y="0"/>
                </a:lnTo>
                <a:cubicBezTo>
                  <a:pt x="633857" y="0"/>
                  <a:pt x="650748" y="16891"/>
                  <a:pt x="650748" y="37846"/>
                </a:cubicBezTo>
                <a:lnTo>
                  <a:pt x="650748" y="227076"/>
                </a:lnTo>
                <a:lnTo>
                  <a:pt x="0" y="227076"/>
                </a:lnTo>
                <a:lnTo>
                  <a:pt x="0" y="37846"/>
                </a:lnTo>
                <a:cubicBezTo>
                  <a:pt x="0" y="16891"/>
                  <a:pt x="16890" y="0"/>
                  <a:pt x="37846" y="0"/>
                </a:cubicBezTo>
                <a:close/>
              </a:path>
            </a:pathLst>
          </a:custGeom>
          <a:solidFill>
            <a:srgbClr val="A7A7A7"/>
          </a:solidFill>
        </p:spPr>
        <p:txBody>
          <a:bodyPr wrap="square" lIns="0" tIns="0" rIns="0" bIns="0" rtlCol="0">
            <a:noAutofit/>
          </a:bodyPr>
          <a:lstStyle/>
          <a:p>
            <a:endParaRPr/>
          </a:p>
        </p:txBody>
      </p:sp>
      <p:sp>
        <p:nvSpPr>
          <p:cNvPr id="4" name="text 1"/>
          <p:cNvSpPr txBox="1"/>
          <p:nvPr/>
        </p:nvSpPr>
        <p:spPr>
          <a:xfrm>
            <a:off x="3582034" y="3651704"/>
            <a:ext cx="327525" cy="156638"/>
          </a:xfrm>
          <a:prstGeom prst="rect">
            <a:avLst/>
          </a:prstGeom>
        </p:spPr>
        <p:txBody>
          <a:bodyPr vert="horz" wrap="none" lIns="0" tIns="0" rIns="0" bIns="0" rtlCol="0">
            <a:spAutoFit/>
          </a:bodyPr>
          <a:lstStyle/>
          <a:p>
            <a:pPr marL="0">
              <a:lnSpc>
                <a:spcPct val="100000"/>
              </a:lnSpc>
            </a:pPr>
            <a:r>
              <a:rPr sz="1100" b="1" spc="10" dirty="0">
                <a:solidFill>
                  <a:srgbClr val="2B2A2A"/>
                </a:solidFill>
                <a:latin typeface="Arial"/>
                <a:cs typeface="Arial"/>
              </a:rPr>
              <a:t>Mon</a:t>
            </a:r>
            <a:endParaRPr sz="1100">
              <a:latin typeface="Arial"/>
              <a:cs typeface="Arial"/>
            </a:endParaRPr>
          </a:p>
        </p:txBody>
      </p:sp>
      <p:sp>
        <p:nvSpPr>
          <p:cNvPr id="187" name="object 187"/>
          <p:cNvSpPr/>
          <p:nvPr/>
        </p:nvSpPr>
        <p:spPr>
          <a:xfrm>
            <a:off x="3396996" y="3869436"/>
            <a:ext cx="658367" cy="566928"/>
          </a:xfrm>
          <a:custGeom>
            <a:avLst/>
            <a:gdLst/>
            <a:ahLst/>
            <a:cxnLst/>
            <a:rect l="l" t="t" r="r" b="b"/>
            <a:pathLst>
              <a:path w="658367" h="566928">
                <a:moveTo>
                  <a:pt x="4572" y="4572"/>
                </a:moveTo>
                <a:lnTo>
                  <a:pt x="4572" y="562356"/>
                </a:lnTo>
                <a:lnTo>
                  <a:pt x="653796" y="562356"/>
                </a:lnTo>
                <a:lnTo>
                  <a:pt x="653796" y="4572"/>
                </a:lnTo>
                <a:lnTo>
                  <a:pt x="4572" y="4572"/>
                </a:lnTo>
                <a:close/>
              </a:path>
            </a:pathLst>
          </a:custGeom>
          <a:ln w="9144">
            <a:solidFill>
              <a:srgbClr val="FFFFFF"/>
            </a:solidFill>
          </a:ln>
        </p:spPr>
        <p:txBody>
          <a:bodyPr wrap="square" lIns="0" tIns="0" rIns="0" bIns="0" rtlCol="0">
            <a:noAutofit/>
          </a:bodyPr>
          <a:lstStyle/>
          <a:p>
            <a:endParaRPr/>
          </a:p>
        </p:txBody>
      </p:sp>
      <p:pic>
        <p:nvPicPr>
          <p:cNvPr id="243"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88436" y="3960876"/>
            <a:ext cx="394715" cy="394716"/>
          </a:xfrm>
          <a:prstGeom prst="rect">
            <a:avLst/>
          </a:prstGeom>
        </p:spPr>
      </p:pic>
      <p:sp>
        <p:nvSpPr>
          <p:cNvPr id="188" name="object 188"/>
          <p:cNvSpPr/>
          <p:nvPr/>
        </p:nvSpPr>
        <p:spPr>
          <a:xfrm>
            <a:off x="1112520" y="3462528"/>
            <a:ext cx="726948" cy="830580"/>
          </a:xfrm>
          <a:custGeom>
            <a:avLst/>
            <a:gdLst/>
            <a:ahLst/>
            <a:cxnLst/>
            <a:rect l="l" t="t" r="r" b="b"/>
            <a:pathLst>
              <a:path w="726948" h="830580">
                <a:moveTo>
                  <a:pt x="9906" y="79375"/>
                </a:moveTo>
                <a:cubicBezTo>
                  <a:pt x="9906" y="41021"/>
                  <a:pt x="40995" y="9906"/>
                  <a:pt x="79336" y="9906"/>
                </a:cubicBezTo>
                <a:lnTo>
                  <a:pt x="647573" y="9906"/>
                </a:lnTo>
                <a:cubicBezTo>
                  <a:pt x="685927" y="9906"/>
                  <a:pt x="717042" y="41021"/>
                  <a:pt x="717042" y="79375"/>
                </a:cubicBezTo>
                <a:lnTo>
                  <a:pt x="717042" y="751243"/>
                </a:lnTo>
                <a:cubicBezTo>
                  <a:pt x="717042" y="789584"/>
                  <a:pt x="685927" y="820674"/>
                  <a:pt x="647573" y="820674"/>
                </a:cubicBezTo>
                <a:lnTo>
                  <a:pt x="79336" y="820674"/>
                </a:lnTo>
                <a:cubicBezTo>
                  <a:pt x="40995" y="820674"/>
                  <a:pt x="9906" y="789584"/>
                  <a:pt x="9906" y="751243"/>
                </a:cubicBezTo>
                <a:close/>
              </a:path>
            </a:pathLst>
          </a:custGeom>
          <a:ln w="19812">
            <a:solidFill>
              <a:srgbClr val="F7971F"/>
            </a:solidFill>
          </a:ln>
        </p:spPr>
        <p:txBody>
          <a:bodyPr wrap="square" lIns="0" tIns="0" rIns="0" bIns="0" rtlCol="0">
            <a:noAutofit/>
          </a:bodyPr>
          <a:lstStyle/>
          <a:p>
            <a:endParaRPr/>
          </a:p>
        </p:txBody>
      </p:sp>
      <p:sp>
        <p:nvSpPr>
          <p:cNvPr id="189" name="object 189"/>
          <p:cNvSpPr/>
          <p:nvPr/>
        </p:nvSpPr>
        <p:spPr>
          <a:xfrm>
            <a:off x="1034795" y="3374136"/>
            <a:ext cx="2084832" cy="952500"/>
          </a:xfrm>
          <a:custGeom>
            <a:avLst/>
            <a:gdLst/>
            <a:ahLst/>
            <a:cxnLst/>
            <a:rect l="l" t="t" r="r" b="b"/>
            <a:pathLst>
              <a:path w="2084832" h="952500">
                <a:moveTo>
                  <a:pt x="4572" y="4572"/>
                </a:moveTo>
                <a:lnTo>
                  <a:pt x="4572" y="947928"/>
                </a:lnTo>
                <a:lnTo>
                  <a:pt x="2080261" y="947928"/>
                </a:lnTo>
                <a:lnTo>
                  <a:pt x="2080261" y="4572"/>
                </a:lnTo>
                <a:lnTo>
                  <a:pt x="4572" y="4572"/>
                </a:lnTo>
                <a:close/>
              </a:path>
            </a:pathLst>
          </a:custGeom>
          <a:ln w="9144">
            <a:solidFill>
              <a:srgbClr val="575757"/>
            </a:solidFill>
          </a:ln>
        </p:spPr>
        <p:txBody>
          <a:bodyPr wrap="square" lIns="0" tIns="0" rIns="0" bIns="0" rtlCol="0">
            <a:noAutofit/>
          </a:bodyPr>
          <a:lstStyle/>
          <a:p>
            <a:endParaRPr/>
          </a:p>
        </p:txBody>
      </p:sp>
      <p:pic>
        <p:nvPicPr>
          <p:cNvPr id="244"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2564" y="3369564"/>
            <a:ext cx="316992" cy="957072"/>
          </a:xfrm>
          <a:prstGeom prst="rect">
            <a:avLst/>
          </a:prstGeom>
        </p:spPr>
      </p:pic>
      <p:sp>
        <p:nvSpPr>
          <p:cNvPr id="5" name="text 1"/>
          <p:cNvSpPr txBox="1"/>
          <p:nvPr/>
        </p:nvSpPr>
        <p:spPr>
          <a:xfrm rot="-5400000">
            <a:off x="676717" y="3725641"/>
            <a:ext cx="390138"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App</a:t>
            </a:r>
            <a:endParaRPr sz="1400">
              <a:latin typeface="Arial"/>
              <a:cs typeface="Arial"/>
            </a:endParaRPr>
          </a:p>
        </p:txBody>
      </p:sp>
      <p:sp>
        <p:nvSpPr>
          <p:cNvPr id="6" name="text 1"/>
          <p:cNvSpPr txBox="1"/>
          <p:nvPr/>
        </p:nvSpPr>
        <p:spPr>
          <a:xfrm>
            <a:off x="1641348" y="4138733"/>
            <a:ext cx="178879" cy="127694"/>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AZ</a:t>
            </a:r>
            <a:endParaRPr sz="900">
              <a:latin typeface="Arial"/>
              <a:cs typeface="Arial"/>
            </a:endParaRPr>
          </a:p>
        </p:txBody>
      </p:sp>
      <p:sp>
        <p:nvSpPr>
          <p:cNvPr id="190" name="object 190"/>
          <p:cNvSpPr/>
          <p:nvPr/>
        </p:nvSpPr>
        <p:spPr>
          <a:xfrm>
            <a:off x="2314956" y="3462528"/>
            <a:ext cx="726948" cy="830580"/>
          </a:xfrm>
          <a:custGeom>
            <a:avLst/>
            <a:gdLst/>
            <a:ahLst/>
            <a:cxnLst/>
            <a:rect l="l" t="t" r="r" b="b"/>
            <a:pathLst>
              <a:path w="726948" h="830580">
                <a:moveTo>
                  <a:pt x="9906" y="79375"/>
                </a:moveTo>
                <a:cubicBezTo>
                  <a:pt x="9906" y="41021"/>
                  <a:pt x="41021" y="9906"/>
                  <a:pt x="79375" y="9906"/>
                </a:cubicBezTo>
                <a:lnTo>
                  <a:pt x="647573" y="9906"/>
                </a:lnTo>
                <a:cubicBezTo>
                  <a:pt x="685927" y="9906"/>
                  <a:pt x="717042" y="41021"/>
                  <a:pt x="717042" y="79375"/>
                </a:cubicBezTo>
                <a:lnTo>
                  <a:pt x="717042" y="751243"/>
                </a:lnTo>
                <a:cubicBezTo>
                  <a:pt x="717042" y="789584"/>
                  <a:pt x="685927" y="820674"/>
                  <a:pt x="647573" y="820674"/>
                </a:cubicBezTo>
                <a:lnTo>
                  <a:pt x="79375" y="820674"/>
                </a:lnTo>
                <a:cubicBezTo>
                  <a:pt x="41021" y="820674"/>
                  <a:pt x="9906" y="789584"/>
                  <a:pt x="9906" y="751243"/>
                </a:cubicBezTo>
                <a:close/>
              </a:path>
            </a:pathLst>
          </a:custGeom>
          <a:ln w="19812">
            <a:solidFill>
              <a:srgbClr val="F7971F"/>
            </a:solidFill>
          </a:ln>
        </p:spPr>
        <p:txBody>
          <a:bodyPr wrap="square" lIns="0" tIns="0" rIns="0" bIns="0" rtlCol="0">
            <a:noAutofit/>
          </a:bodyPr>
          <a:lstStyle/>
          <a:p>
            <a:endParaRPr/>
          </a:p>
        </p:txBody>
      </p:sp>
      <p:sp>
        <p:nvSpPr>
          <p:cNvPr id="191" name="object 191"/>
          <p:cNvSpPr/>
          <p:nvPr/>
        </p:nvSpPr>
        <p:spPr>
          <a:xfrm>
            <a:off x="1034795" y="2366772"/>
            <a:ext cx="2084832" cy="952500"/>
          </a:xfrm>
          <a:custGeom>
            <a:avLst/>
            <a:gdLst/>
            <a:ahLst/>
            <a:cxnLst/>
            <a:rect l="l" t="t" r="r" b="b"/>
            <a:pathLst>
              <a:path w="2084832" h="952500">
                <a:moveTo>
                  <a:pt x="4572" y="4572"/>
                </a:moveTo>
                <a:lnTo>
                  <a:pt x="4572" y="947928"/>
                </a:lnTo>
                <a:lnTo>
                  <a:pt x="2080261" y="947928"/>
                </a:lnTo>
                <a:lnTo>
                  <a:pt x="2080261" y="4572"/>
                </a:lnTo>
                <a:lnTo>
                  <a:pt x="4572" y="4572"/>
                </a:lnTo>
                <a:close/>
              </a:path>
            </a:pathLst>
          </a:custGeom>
          <a:ln w="9144">
            <a:solidFill>
              <a:srgbClr val="575757"/>
            </a:solidFill>
          </a:ln>
        </p:spPr>
        <p:txBody>
          <a:bodyPr wrap="square" lIns="0" tIns="0" rIns="0" bIns="0" rtlCol="0">
            <a:noAutofit/>
          </a:bodyPr>
          <a:lstStyle/>
          <a:p>
            <a:endParaRPr/>
          </a:p>
        </p:txBody>
      </p:sp>
      <p:pic>
        <p:nvPicPr>
          <p:cNvPr id="245"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2564" y="2362200"/>
            <a:ext cx="316992" cy="957072"/>
          </a:xfrm>
          <a:prstGeom prst="rect">
            <a:avLst/>
          </a:prstGeom>
        </p:spPr>
      </p:pic>
      <p:sp>
        <p:nvSpPr>
          <p:cNvPr id="7" name="text 1"/>
          <p:cNvSpPr txBox="1"/>
          <p:nvPr/>
        </p:nvSpPr>
        <p:spPr>
          <a:xfrm rot="-5400000">
            <a:off x="669050" y="2717595"/>
            <a:ext cx="405472" cy="199203"/>
          </a:xfrm>
          <a:prstGeom prst="rect">
            <a:avLst/>
          </a:prstGeom>
        </p:spPr>
        <p:txBody>
          <a:bodyPr vert="horz" wrap="none" lIns="0" tIns="0" rIns="0" bIns="0" rtlCol="0">
            <a:spAutoFit/>
          </a:bodyPr>
          <a:lstStyle/>
          <a:p>
            <a:pPr marL="0">
              <a:lnSpc>
                <a:spcPct val="100000"/>
              </a:lnSpc>
            </a:pPr>
            <a:r>
              <a:rPr sz="1400" b="1" spc="10" dirty="0">
                <a:latin typeface="Arial"/>
                <a:cs typeface="Arial"/>
              </a:rPr>
              <a:t>ELB</a:t>
            </a:r>
            <a:endParaRPr sz="1400">
              <a:latin typeface="Arial"/>
              <a:cs typeface="Arial"/>
            </a:endParaRPr>
          </a:p>
        </p:txBody>
      </p:sp>
      <p:pic>
        <p:nvPicPr>
          <p:cNvPr id="246"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85544" y="946404"/>
            <a:ext cx="731520" cy="731520"/>
          </a:xfrm>
          <a:prstGeom prst="rect">
            <a:avLst/>
          </a:prstGeom>
        </p:spPr>
      </p:pic>
      <p:sp>
        <p:nvSpPr>
          <p:cNvPr id="8" name="text 1"/>
          <p:cNvSpPr txBox="1"/>
          <p:nvPr/>
        </p:nvSpPr>
        <p:spPr>
          <a:xfrm>
            <a:off x="755599" y="1181185"/>
            <a:ext cx="2694431" cy="170259"/>
          </a:xfrm>
          <a:prstGeom prst="rect">
            <a:avLst/>
          </a:prstGeom>
        </p:spPr>
        <p:txBody>
          <a:bodyPr vert="horz" wrap="none" lIns="0" tIns="0" rIns="0" bIns="0" rtlCol="0">
            <a:spAutoFit/>
          </a:bodyPr>
          <a:lstStyle/>
          <a:p>
            <a:pPr marL="0">
              <a:lnSpc>
                <a:spcPct val="100000"/>
              </a:lnSpc>
            </a:pPr>
            <a:r>
              <a:rPr sz="1200" b="1" spc="10" dirty="0">
                <a:latin typeface="Arial"/>
                <a:cs typeface="Arial"/>
              </a:rPr>
              <a:t>http://your-app.elasticbeanstalk.com</a:t>
            </a:r>
            <a:endParaRPr sz="1200">
              <a:latin typeface="Arial"/>
              <a:cs typeface="Arial"/>
            </a:endParaRPr>
          </a:p>
        </p:txBody>
      </p:sp>
      <p:pic>
        <p:nvPicPr>
          <p:cNvPr id="247"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90471" y="1678686"/>
            <a:ext cx="120142" cy="777494"/>
          </a:xfrm>
          <a:prstGeom prst="rect">
            <a:avLst/>
          </a:prstGeom>
        </p:spPr>
      </p:pic>
      <p:sp>
        <p:nvSpPr>
          <p:cNvPr id="192" name="object 192"/>
          <p:cNvSpPr/>
          <p:nvPr/>
        </p:nvSpPr>
        <p:spPr>
          <a:xfrm>
            <a:off x="1187196" y="3547872"/>
            <a:ext cx="1775460" cy="647700"/>
          </a:xfrm>
          <a:custGeom>
            <a:avLst/>
            <a:gdLst/>
            <a:ahLst/>
            <a:cxnLst/>
            <a:rect l="l" t="t" r="r" b="b"/>
            <a:pathLst>
              <a:path w="1775460" h="647700">
                <a:moveTo>
                  <a:pt x="9906" y="71501"/>
                </a:moveTo>
                <a:cubicBezTo>
                  <a:pt x="9906" y="37465"/>
                  <a:pt x="37503" y="9906"/>
                  <a:pt x="71551" y="9906"/>
                </a:cubicBezTo>
                <a:lnTo>
                  <a:pt x="1703959" y="9906"/>
                </a:lnTo>
                <a:cubicBezTo>
                  <a:pt x="1737995" y="9906"/>
                  <a:pt x="1765554" y="37465"/>
                  <a:pt x="1765554" y="71501"/>
                </a:cubicBezTo>
                <a:lnTo>
                  <a:pt x="1765554" y="576148"/>
                </a:lnTo>
                <a:cubicBezTo>
                  <a:pt x="1765554" y="610197"/>
                  <a:pt x="1737995" y="637794"/>
                  <a:pt x="1703959" y="637794"/>
                </a:cubicBezTo>
                <a:lnTo>
                  <a:pt x="71551" y="637794"/>
                </a:lnTo>
                <a:cubicBezTo>
                  <a:pt x="37503" y="637794"/>
                  <a:pt x="9906" y="610197"/>
                  <a:pt x="9906" y="576148"/>
                </a:cubicBezTo>
                <a:close/>
              </a:path>
            </a:pathLst>
          </a:custGeom>
          <a:ln w="19812">
            <a:solidFill>
              <a:srgbClr val="000000"/>
            </a:solidFill>
          </a:ln>
        </p:spPr>
        <p:txBody>
          <a:bodyPr wrap="square" lIns="0" tIns="0" rIns="0" bIns="0" rtlCol="0">
            <a:noAutofit/>
          </a:bodyPr>
          <a:lstStyle/>
          <a:p>
            <a:endParaRPr/>
          </a:p>
        </p:txBody>
      </p:sp>
      <p:pic>
        <p:nvPicPr>
          <p:cNvPr id="248"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05255" y="3126486"/>
            <a:ext cx="657733" cy="500761"/>
          </a:xfrm>
          <a:prstGeom prst="rect">
            <a:avLst/>
          </a:prstGeom>
        </p:spPr>
      </p:pic>
      <p:pic>
        <p:nvPicPr>
          <p:cNvPr id="249"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37588" y="3126486"/>
            <a:ext cx="688467" cy="481711"/>
          </a:xfrm>
          <a:prstGeom prst="rect">
            <a:avLst/>
          </a:prstGeom>
        </p:spPr>
      </p:pic>
      <p:pic>
        <p:nvPicPr>
          <p:cNvPr id="250"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07008" y="3625596"/>
            <a:ext cx="515112" cy="516636"/>
          </a:xfrm>
          <a:prstGeom prst="rect">
            <a:avLst/>
          </a:prstGeom>
        </p:spPr>
      </p:pic>
      <p:pic>
        <p:nvPicPr>
          <p:cNvPr id="251"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406396" y="3607308"/>
            <a:ext cx="516636" cy="515112"/>
          </a:xfrm>
          <a:prstGeom prst="rect">
            <a:avLst/>
          </a:prstGeom>
        </p:spPr>
      </p:pic>
      <p:pic>
        <p:nvPicPr>
          <p:cNvPr id="252"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24472" y="1383792"/>
            <a:ext cx="833628" cy="835152"/>
          </a:xfrm>
          <a:prstGeom prst="rect">
            <a:avLst/>
          </a:prstGeom>
        </p:spPr>
      </p:pic>
      <p:pic>
        <p:nvPicPr>
          <p:cNvPr id="253"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53284" y="2526919"/>
            <a:ext cx="4244340" cy="1837055"/>
          </a:xfrm>
          <a:prstGeom prst="rect">
            <a:avLst/>
          </a:prstGeom>
        </p:spPr>
      </p:pic>
      <p:pic>
        <p:nvPicPr>
          <p:cNvPr id="254"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52372" y="2526919"/>
            <a:ext cx="5444490" cy="1856105"/>
          </a:xfrm>
          <a:prstGeom prst="rect">
            <a:avLst/>
          </a:prstGeom>
        </p:spPr>
      </p:pic>
      <p:sp>
        <p:nvSpPr>
          <p:cNvPr id="193" name="object 193"/>
          <p:cNvSpPr/>
          <p:nvPr/>
        </p:nvSpPr>
        <p:spPr>
          <a:xfrm>
            <a:off x="4290822" y="3265170"/>
            <a:ext cx="4104132" cy="964692"/>
          </a:xfrm>
          <a:custGeom>
            <a:avLst/>
            <a:gdLst/>
            <a:ahLst/>
            <a:cxnLst/>
            <a:rect l="l" t="t" r="r" b="b"/>
            <a:pathLst>
              <a:path w="4104132" h="964692">
                <a:moveTo>
                  <a:pt x="0" y="24003"/>
                </a:moveTo>
                <a:cubicBezTo>
                  <a:pt x="0" y="10668"/>
                  <a:pt x="10668" y="0"/>
                  <a:pt x="24003" y="0"/>
                </a:cubicBezTo>
                <a:lnTo>
                  <a:pt x="4080129" y="0"/>
                </a:lnTo>
                <a:cubicBezTo>
                  <a:pt x="4093464" y="0"/>
                  <a:pt x="4104132" y="10668"/>
                  <a:pt x="4104132" y="24003"/>
                </a:cubicBezTo>
                <a:lnTo>
                  <a:pt x="4104132" y="940740"/>
                </a:lnTo>
                <a:cubicBezTo>
                  <a:pt x="4104132" y="953973"/>
                  <a:pt x="4093464" y="964692"/>
                  <a:pt x="4080129" y="964692"/>
                </a:cubicBezTo>
                <a:lnTo>
                  <a:pt x="24003" y="964692"/>
                </a:lnTo>
                <a:cubicBezTo>
                  <a:pt x="10668" y="964692"/>
                  <a:pt x="0" y="953973"/>
                  <a:pt x="0" y="940740"/>
                </a:cubicBezTo>
                <a:close/>
              </a:path>
            </a:pathLst>
          </a:custGeom>
          <a:solidFill>
            <a:srgbClr val="FFFFFF"/>
          </a:solidFill>
        </p:spPr>
        <p:txBody>
          <a:bodyPr wrap="square" lIns="0" tIns="0" rIns="0" bIns="0" rtlCol="0">
            <a:noAutofit/>
          </a:bodyPr>
          <a:lstStyle/>
          <a:p>
            <a:endParaRPr/>
          </a:p>
        </p:txBody>
      </p:sp>
      <p:sp>
        <p:nvSpPr>
          <p:cNvPr id="194" name="object 194"/>
          <p:cNvSpPr/>
          <p:nvPr/>
        </p:nvSpPr>
        <p:spPr>
          <a:xfrm>
            <a:off x="4277868" y="3252216"/>
            <a:ext cx="4130040" cy="990600"/>
          </a:xfrm>
          <a:custGeom>
            <a:avLst/>
            <a:gdLst/>
            <a:ahLst/>
            <a:cxnLst/>
            <a:rect l="l" t="t" r="r" b="b"/>
            <a:pathLst>
              <a:path w="4130040" h="990600">
                <a:moveTo>
                  <a:pt x="12954" y="36957"/>
                </a:moveTo>
                <a:cubicBezTo>
                  <a:pt x="12954" y="23622"/>
                  <a:pt x="23622" y="12954"/>
                  <a:pt x="36957" y="12954"/>
                </a:cubicBezTo>
                <a:lnTo>
                  <a:pt x="4093083" y="12954"/>
                </a:lnTo>
                <a:cubicBezTo>
                  <a:pt x="4106418" y="12954"/>
                  <a:pt x="4117086" y="23622"/>
                  <a:pt x="4117086" y="36957"/>
                </a:cubicBezTo>
                <a:lnTo>
                  <a:pt x="4117086" y="953694"/>
                </a:lnTo>
                <a:cubicBezTo>
                  <a:pt x="4117086" y="966927"/>
                  <a:pt x="4106418" y="977646"/>
                  <a:pt x="4093083" y="977646"/>
                </a:cubicBezTo>
                <a:lnTo>
                  <a:pt x="36957" y="977646"/>
                </a:lnTo>
                <a:cubicBezTo>
                  <a:pt x="23622" y="977646"/>
                  <a:pt x="12954" y="966927"/>
                  <a:pt x="12954" y="953694"/>
                </a:cubicBezTo>
                <a:close/>
              </a:path>
            </a:pathLst>
          </a:custGeom>
          <a:ln w="25908">
            <a:solidFill>
              <a:srgbClr val="BFBFBF"/>
            </a:solidFill>
          </a:ln>
        </p:spPr>
        <p:txBody>
          <a:bodyPr wrap="square" lIns="0" tIns="0" rIns="0" bIns="0" rtlCol="0">
            <a:noAutofit/>
          </a:bodyPr>
          <a:lstStyle/>
          <a:p>
            <a:endParaRPr/>
          </a:p>
        </p:txBody>
      </p:sp>
      <p:sp>
        <p:nvSpPr>
          <p:cNvPr id="195" name="object 195"/>
          <p:cNvSpPr/>
          <p:nvPr/>
        </p:nvSpPr>
        <p:spPr>
          <a:xfrm>
            <a:off x="5383149" y="3273171"/>
            <a:ext cx="1920367" cy="225552"/>
          </a:xfrm>
          <a:custGeom>
            <a:avLst/>
            <a:gdLst/>
            <a:ahLst/>
            <a:cxnLst/>
            <a:rect l="l" t="t" r="r" b="b"/>
            <a:pathLst>
              <a:path w="1920367" h="225552">
                <a:moveTo>
                  <a:pt x="109093" y="141605"/>
                </a:moveTo>
                <a:lnTo>
                  <a:pt x="109093" y="104902"/>
                </a:lnTo>
                <a:lnTo>
                  <a:pt x="204089" y="104902"/>
                </a:lnTo>
                <a:lnTo>
                  <a:pt x="204089" y="191770"/>
                </a:lnTo>
                <a:cubicBezTo>
                  <a:pt x="194818" y="200787"/>
                  <a:pt x="181483" y="208661"/>
                  <a:pt x="163957" y="215392"/>
                </a:cubicBezTo>
                <a:cubicBezTo>
                  <a:pt x="146431" y="222250"/>
                  <a:pt x="128651" y="225552"/>
                  <a:pt x="110744" y="225552"/>
                </a:cubicBezTo>
                <a:cubicBezTo>
                  <a:pt x="87884" y="225552"/>
                  <a:pt x="68072" y="220853"/>
                  <a:pt x="51054" y="211201"/>
                </a:cubicBezTo>
                <a:cubicBezTo>
                  <a:pt x="34036" y="201676"/>
                  <a:pt x="21336" y="187960"/>
                  <a:pt x="12827" y="170180"/>
                </a:cubicBezTo>
                <a:cubicBezTo>
                  <a:pt x="4318" y="152400"/>
                  <a:pt x="0" y="132969"/>
                  <a:pt x="0" y="112014"/>
                </a:cubicBezTo>
                <a:cubicBezTo>
                  <a:pt x="0" y="89281"/>
                  <a:pt x="4826" y="69088"/>
                  <a:pt x="14351" y="51435"/>
                </a:cubicBezTo>
                <a:cubicBezTo>
                  <a:pt x="23876" y="33782"/>
                  <a:pt x="37719" y="20193"/>
                  <a:pt x="56134" y="10795"/>
                </a:cubicBezTo>
                <a:cubicBezTo>
                  <a:pt x="70104" y="3556"/>
                  <a:pt x="87503" y="0"/>
                  <a:pt x="108331" y="0"/>
                </a:cubicBezTo>
                <a:cubicBezTo>
                  <a:pt x="135382" y="0"/>
                  <a:pt x="156591" y="5588"/>
                  <a:pt x="171831" y="17018"/>
                </a:cubicBezTo>
                <a:cubicBezTo>
                  <a:pt x="187071" y="28321"/>
                  <a:pt x="196850" y="44069"/>
                  <a:pt x="201168" y="64135"/>
                </a:cubicBezTo>
                <a:lnTo>
                  <a:pt x="157480" y="72263"/>
                </a:lnTo>
                <a:cubicBezTo>
                  <a:pt x="154432" y="61595"/>
                  <a:pt x="148590" y="53086"/>
                  <a:pt x="140081" y="46863"/>
                </a:cubicBezTo>
                <a:cubicBezTo>
                  <a:pt x="131699" y="40767"/>
                  <a:pt x="121031" y="37592"/>
                  <a:pt x="108331" y="37592"/>
                </a:cubicBezTo>
                <a:cubicBezTo>
                  <a:pt x="89154" y="37592"/>
                  <a:pt x="73787" y="43688"/>
                  <a:pt x="62484" y="55880"/>
                </a:cubicBezTo>
                <a:cubicBezTo>
                  <a:pt x="51054" y="68072"/>
                  <a:pt x="45466" y="86233"/>
                  <a:pt x="45466" y="110236"/>
                </a:cubicBezTo>
                <a:cubicBezTo>
                  <a:pt x="45466" y="136144"/>
                  <a:pt x="51181" y="155575"/>
                  <a:pt x="62611" y="168529"/>
                </a:cubicBezTo>
                <a:cubicBezTo>
                  <a:pt x="74168" y="181483"/>
                  <a:pt x="89281" y="187960"/>
                  <a:pt x="107950" y="187960"/>
                </a:cubicBezTo>
                <a:cubicBezTo>
                  <a:pt x="117094" y="187960"/>
                  <a:pt x="126365" y="186182"/>
                  <a:pt x="135636" y="182499"/>
                </a:cubicBezTo>
                <a:cubicBezTo>
                  <a:pt x="144907" y="178943"/>
                  <a:pt x="152908" y="174498"/>
                  <a:pt x="159512" y="169291"/>
                </a:cubicBezTo>
                <a:lnTo>
                  <a:pt x="159512" y="141605"/>
                </a:lnTo>
                <a:close/>
                <a:moveTo>
                  <a:pt x="245110" y="42418"/>
                </a:moveTo>
                <a:lnTo>
                  <a:pt x="245110" y="3683"/>
                </a:lnTo>
                <a:lnTo>
                  <a:pt x="286893" y="3683"/>
                </a:lnTo>
                <a:lnTo>
                  <a:pt x="286893" y="42418"/>
                </a:lnTo>
                <a:close/>
                <a:moveTo>
                  <a:pt x="245110" y="221869"/>
                </a:moveTo>
                <a:lnTo>
                  <a:pt x="245110" y="63754"/>
                </a:lnTo>
                <a:lnTo>
                  <a:pt x="286893" y="63754"/>
                </a:lnTo>
                <a:lnTo>
                  <a:pt x="286893" y="221869"/>
                </a:lnTo>
                <a:close/>
                <a:moveTo>
                  <a:pt x="373888" y="221869"/>
                </a:moveTo>
                <a:lnTo>
                  <a:pt x="310134" y="63754"/>
                </a:lnTo>
                <a:lnTo>
                  <a:pt x="354076" y="63754"/>
                </a:lnTo>
                <a:lnTo>
                  <a:pt x="383794" y="144526"/>
                </a:lnTo>
                <a:lnTo>
                  <a:pt x="392430" y="171450"/>
                </a:lnTo>
                <a:cubicBezTo>
                  <a:pt x="394716" y="164592"/>
                  <a:pt x="396113" y="160020"/>
                  <a:pt x="396748" y="157861"/>
                </a:cubicBezTo>
                <a:cubicBezTo>
                  <a:pt x="398145" y="153416"/>
                  <a:pt x="399669" y="148971"/>
                  <a:pt x="401193" y="144526"/>
                </a:cubicBezTo>
                <a:lnTo>
                  <a:pt x="431292" y="63754"/>
                </a:lnTo>
                <a:lnTo>
                  <a:pt x="474345" y="63754"/>
                </a:lnTo>
                <a:lnTo>
                  <a:pt x="411480" y="221869"/>
                </a:lnTo>
                <a:close/>
                <a:moveTo>
                  <a:pt x="591058" y="171577"/>
                </a:moveTo>
                <a:lnTo>
                  <a:pt x="632714" y="178562"/>
                </a:lnTo>
                <a:cubicBezTo>
                  <a:pt x="627380" y="193802"/>
                  <a:pt x="618998" y="205486"/>
                  <a:pt x="607441" y="213487"/>
                </a:cubicBezTo>
                <a:cubicBezTo>
                  <a:pt x="595884" y="221488"/>
                  <a:pt x="581406" y="225425"/>
                  <a:pt x="564007" y="225425"/>
                </a:cubicBezTo>
                <a:cubicBezTo>
                  <a:pt x="536575" y="225425"/>
                  <a:pt x="516128" y="216408"/>
                  <a:pt x="502920" y="198501"/>
                </a:cubicBezTo>
                <a:cubicBezTo>
                  <a:pt x="492506" y="184150"/>
                  <a:pt x="487299" y="165989"/>
                  <a:pt x="487299" y="144018"/>
                </a:cubicBezTo>
                <a:cubicBezTo>
                  <a:pt x="487299" y="117856"/>
                  <a:pt x="494157" y="97282"/>
                  <a:pt x="507873" y="82550"/>
                </a:cubicBezTo>
                <a:cubicBezTo>
                  <a:pt x="521589" y="67691"/>
                  <a:pt x="538861" y="60198"/>
                  <a:pt x="559816" y="60198"/>
                </a:cubicBezTo>
                <a:cubicBezTo>
                  <a:pt x="583311" y="60198"/>
                  <a:pt x="601853" y="67945"/>
                  <a:pt x="615442" y="83566"/>
                </a:cubicBezTo>
                <a:cubicBezTo>
                  <a:pt x="629031" y="99060"/>
                  <a:pt x="635635" y="122809"/>
                  <a:pt x="635000" y="154940"/>
                </a:cubicBezTo>
                <a:lnTo>
                  <a:pt x="530225" y="154940"/>
                </a:lnTo>
                <a:cubicBezTo>
                  <a:pt x="530479" y="167259"/>
                  <a:pt x="533908" y="176911"/>
                  <a:pt x="540385" y="183896"/>
                </a:cubicBezTo>
                <a:cubicBezTo>
                  <a:pt x="546735" y="190754"/>
                  <a:pt x="554863" y="194183"/>
                  <a:pt x="564388" y="194183"/>
                </a:cubicBezTo>
                <a:cubicBezTo>
                  <a:pt x="570992" y="194183"/>
                  <a:pt x="576453" y="192405"/>
                  <a:pt x="581025" y="188849"/>
                </a:cubicBezTo>
                <a:cubicBezTo>
                  <a:pt x="585470" y="185293"/>
                  <a:pt x="588772" y="179451"/>
                  <a:pt x="591058" y="171577"/>
                </a:cubicBezTo>
                <a:close/>
                <a:moveTo>
                  <a:pt x="593471" y="129286"/>
                </a:moveTo>
                <a:cubicBezTo>
                  <a:pt x="593217" y="117221"/>
                  <a:pt x="590042" y="107950"/>
                  <a:pt x="584073" y="101727"/>
                </a:cubicBezTo>
                <a:cubicBezTo>
                  <a:pt x="578104" y="95377"/>
                  <a:pt x="570865" y="92202"/>
                  <a:pt x="562356" y="92202"/>
                </a:cubicBezTo>
                <a:cubicBezTo>
                  <a:pt x="553212" y="92202"/>
                  <a:pt x="545719" y="95504"/>
                  <a:pt x="539750" y="102235"/>
                </a:cubicBezTo>
                <a:cubicBezTo>
                  <a:pt x="533781" y="108839"/>
                  <a:pt x="530860" y="117856"/>
                  <a:pt x="530987" y="129286"/>
                </a:cubicBezTo>
                <a:close/>
                <a:moveTo>
                  <a:pt x="751459" y="221869"/>
                </a:moveTo>
                <a:lnTo>
                  <a:pt x="751459" y="3683"/>
                </a:lnTo>
                <a:lnTo>
                  <a:pt x="795528" y="3683"/>
                </a:lnTo>
                <a:lnTo>
                  <a:pt x="795528" y="221869"/>
                </a:lnTo>
                <a:close/>
                <a:moveTo>
                  <a:pt x="1034923" y="221869"/>
                </a:moveTo>
                <a:lnTo>
                  <a:pt x="987044" y="221869"/>
                </a:lnTo>
                <a:lnTo>
                  <a:pt x="967994" y="172339"/>
                </a:lnTo>
                <a:lnTo>
                  <a:pt x="880745" y="172339"/>
                </a:lnTo>
                <a:lnTo>
                  <a:pt x="862711" y="221869"/>
                </a:lnTo>
                <a:lnTo>
                  <a:pt x="815975" y="221869"/>
                </a:lnTo>
                <a:lnTo>
                  <a:pt x="900938" y="3683"/>
                </a:lnTo>
                <a:lnTo>
                  <a:pt x="947547" y="3683"/>
                </a:lnTo>
                <a:close/>
                <a:moveTo>
                  <a:pt x="953770" y="135509"/>
                </a:moveTo>
                <a:lnTo>
                  <a:pt x="923798" y="54610"/>
                </a:lnTo>
                <a:lnTo>
                  <a:pt x="894334" y="135509"/>
                </a:lnTo>
                <a:close/>
                <a:moveTo>
                  <a:pt x="1057021" y="221869"/>
                </a:moveTo>
                <a:lnTo>
                  <a:pt x="1057021" y="3683"/>
                </a:lnTo>
                <a:lnTo>
                  <a:pt x="1122933" y="3683"/>
                </a:lnTo>
                <a:lnTo>
                  <a:pt x="1162557" y="152527"/>
                </a:lnTo>
                <a:lnTo>
                  <a:pt x="1201674" y="3683"/>
                </a:lnTo>
                <a:lnTo>
                  <a:pt x="1267841" y="3683"/>
                </a:lnTo>
                <a:lnTo>
                  <a:pt x="1267841" y="221869"/>
                </a:lnTo>
                <a:lnTo>
                  <a:pt x="1226819" y="221869"/>
                </a:lnTo>
                <a:lnTo>
                  <a:pt x="1226819" y="50165"/>
                </a:lnTo>
                <a:lnTo>
                  <a:pt x="1183513" y="221869"/>
                </a:lnTo>
                <a:lnTo>
                  <a:pt x="1141094" y="221869"/>
                </a:lnTo>
                <a:lnTo>
                  <a:pt x="1097915" y="50165"/>
                </a:lnTo>
                <a:lnTo>
                  <a:pt x="1097915" y="221869"/>
                </a:lnTo>
                <a:close/>
                <a:moveTo>
                  <a:pt x="1434211" y="221869"/>
                </a:moveTo>
                <a:lnTo>
                  <a:pt x="1392301" y="221869"/>
                </a:lnTo>
                <a:lnTo>
                  <a:pt x="1392301" y="63754"/>
                </a:lnTo>
                <a:lnTo>
                  <a:pt x="1431163" y="63754"/>
                </a:lnTo>
                <a:lnTo>
                  <a:pt x="1431163" y="86233"/>
                </a:lnTo>
                <a:cubicBezTo>
                  <a:pt x="1437894" y="75692"/>
                  <a:pt x="1443863" y="68707"/>
                  <a:pt x="1449197" y="65278"/>
                </a:cubicBezTo>
                <a:cubicBezTo>
                  <a:pt x="1454404" y="61976"/>
                  <a:pt x="1460500" y="60198"/>
                  <a:pt x="1467231" y="60198"/>
                </a:cubicBezTo>
                <a:cubicBezTo>
                  <a:pt x="1476756" y="60198"/>
                  <a:pt x="1485900" y="62865"/>
                  <a:pt x="1494790" y="68072"/>
                </a:cubicBezTo>
                <a:lnTo>
                  <a:pt x="1481836" y="104648"/>
                </a:lnTo>
                <a:cubicBezTo>
                  <a:pt x="1474724" y="100076"/>
                  <a:pt x="1468247" y="97790"/>
                  <a:pt x="1462151" y="97790"/>
                </a:cubicBezTo>
                <a:cubicBezTo>
                  <a:pt x="1456308" y="97790"/>
                  <a:pt x="1451356" y="99314"/>
                  <a:pt x="1447292" y="102616"/>
                </a:cubicBezTo>
                <a:cubicBezTo>
                  <a:pt x="1443228" y="105791"/>
                  <a:pt x="1440053" y="111633"/>
                  <a:pt x="1437640" y="120015"/>
                </a:cubicBezTo>
                <a:cubicBezTo>
                  <a:pt x="1435354" y="128524"/>
                  <a:pt x="1434211" y="146177"/>
                  <a:pt x="1434211" y="173101"/>
                </a:cubicBezTo>
                <a:close/>
                <a:moveTo>
                  <a:pt x="1503299" y="140589"/>
                </a:moveTo>
                <a:cubicBezTo>
                  <a:pt x="1503299" y="126746"/>
                  <a:pt x="1506728" y="113284"/>
                  <a:pt x="1513586" y="100330"/>
                </a:cubicBezTo>
                <a:cubicBezTo>
                  <a:pt x="1520444" y="87249"/>
                  <a:pt x="1530095" y="77343"/>
                  <a:pt x="1542669" y="70485"/>
                </a:cubicBezTo>
                <a:cubicBezTo>
                  <a:pt x="1555242" y="63627"/>
                  <a:pt x="1569212" y="60198"/>
                  <a:pt x="1584706" y="60198"/>
                </a:cubicBezTo>
                <a:cubicBezTo>
                  <a:pt x="1608708" y="60198"/>
                  <a:pt x="1628267" y="67945"/>
                  <a:pt x="1643507" y="83566"/>
                </a:cubicBezTo>
                <a:cubicBezTo>
                  <a:pt x="1658874" y="99060"/>
                  <a:pt x="1666494" y="118618"/>
                  <a:pt x="1666494" y="142367"/>
                </a:cubicBezTo>
                <a:cubicBezTo>
                  <a:pt x="1666494" y="166243"/>
                  <a:pt x="1658747" y="186182"/>
                  <a:pt x="1643253" y="201803"/>
                </a:cubicBezTo>
                <a:cubicBezTo>
                  <a:pt x="1627886" y="217551"/>
                  <a:pt x="1608455" y="225425"/>
                  <a:pt x="1585087" y="225425"/>
                </a:cubicBezTo>
                <a:cubicBezTo>
                  <a:pt x="1570608" y="225425"/>
                  <a:pt x="1556766" y="222123"/>
                  <a:pt x="1543557" y="215646"/>
                </a:cubicBezTo>
                <a:cubicBezTo>
                  <a:pt x="1530477" y="209042"/>
                  <a:pt x="1520444" y="199517"/>
                  <a:pt x="1513586" y="186817"/>
                </a:cubicBezTo>
                <a:cubicBezTo>
                  <a:pt x="1506728" y="174117"/>
                  <a:pt x="1503299" y="158750"/>
                  <a:pt x="1503299" y="140589"/>
                </a:cubicBezTo>
                <a:close/>
                <a:moveTo>
                  <a:pt x="1546225" y="142875"/>
                </a:moveTo>
                <a:cubicBezTo>
                  <a:pt x="1546225" y="158496"/>
                  <a:pt x="1549907" y="170561"/>
                  <a:pt x="1557401" y="178816"/>
                </a:cubicBezTo>
                <a:cubicBezTo>
                  <a:pt x="1564767" y="187198"/>
                  <a:pt x="1574038" y="191389"/>
                  <a:pt x="1584960" y="191389"/>
                </a:cubicBezTo>
                <a:cubicBezTo>
                  <a:pt x="1595755" y="191389"/>
                  <a:pt x="1605026" y="187198"/>
                  <a:pt x="1612392" y="178816"/>
                </a:cubicBezTo>
                <a:cubicBezTo>
                  <a:pt x="1619757" y="170561"/>
                  <a:pt x="1623441" y="158369"/>
                  <a:pt x="1623441" y="142494"/>
                </a:cubicBezTo>
                <a:cubicBezTo>
                  <a:pt x="1623441" y="127127"/>
                  <a:pt x="1619757" y="115189"/>
                  <a:pt x="1612392" y="106807"/>
                </a:cubicBezTo>
                <a:cubicBezTo>
                  <a:pt x="1605026" y="98552"/>
                  <a:pt x="1595755" y="94361"/>
                  <a:pt x="1584960" y="94361"/>
                </a:cubicBezTo>
                <a:cubicBezTo>
                  <a:pt x="1574038" y="94361"/>
                  <a:pt x="1564767" y="98552"/>
                  <a:pt x="1557401" y="106807"/>
                </a:cubicBezTo>
                <a:cubicBezTo>
                  <a:pt x="1549907" y="115189"/>
                  <a:pt x="1546225" y="127127"/>
                  <a:pt x="1546225" y="142875"/>
                </a:cubicBezTo>
                <a:close/>
                <a:moveTo>
                  <a:pt x="1699006" y="221869"/>
                </a:moveTo>
                <a:lnTo>
                  <a:pt x="1699006" y="3683"/>
                </a:lnTo>
                <a:lnTo>
                  <a:pt x="1740789" y="3683"/>
                </a:lnTo>
                <a:lnTo>
                  <a:pt x="1740789" y="221869"/>
                </a:lnTo>
                <a:close/>
                <a:moveTo>
                  <a:pt x="1875790" y="171577"/>
                </a:moveTo>
                <a:lnTo>
                  <a:pt x="1917445" y="178562"/>
                </a:lnTo>
                <a:cubicBezTo>
                  <a:pt x="1912112" y="193802"/>
                  <a:pt x="1903730" y="205486"/>
                  <a:pt x="1892173" y="213487"/>
                </a:cubicBezTo>
                <a:cubicBezTo>
                  <a:pt x="1880616" y="221488"/>
                  <a:pt x="1866138" y="225425"/>
                  <a:pt x="1848739" y="225425"/>
                </a:cubicBezTo>
                <a:cubicBezTo>
                  <a:pt x="1821307" y="225425"/>
                  <a:pt x="1800860" y="216408"/>
                  <a:pt x="1787652" y="198501"/>
                </a:cubicBezTo>
                <a:cubicBezTo>
                  <a:pt x="1777238" y="184150"/>
                  <a:pt x="1772031" y="165989"/>
                  <a:pt x="1772031" y="144018"/>
                </a:cubicBezTo>
                <a:cubicBezTo>
                  <a:pt x="1772031" y="117856"/>
                  <a:pt x="1778889" y="97282"/>
                  <a:pt x="1792605" y="82550"/>
                </a:cubicBezTo>
                <a:cubicBezTo>
                  <a:pt x="1806320" y="67691"/>
                  <a:pt x="1823593" y="60198"/>
                  <a:pt x="1844548" y="60198"/>
                </a:cubicBezTo>
                <a:cubicBezTo>
                  <a:pt x="1868043" y="60198"/>
                  <a:pt x="1886585" y="67945"/>
                  <a:pt x="1900174" y="83566"/>
                </a:cubicBezTo>
                <a:cubicBezTo>
                  <a:pt x="1913763" y="99060"/>
                  <a:pt x="1920367" y="122809"/>
                  <a:pt x="1919732" y="154940"/>
                </a:cubicBezTo>
                <a:lnTo>
                  <a:pt x="1814957" y="154940"/>
                </a:lnTo>
                <a:cubicBezTo>
                  <a:pt x="1815211" y="167259"/>
                  <a:pt x="1818640" y="176911"/>
                  <a:pt x="1825117" y="183896"/>
                </a:cubicBezTo>
                <a:cubicBezTo>
                  <a:pt x="1831467" y="190754"/>
                  <a:pt x="1839594" y="194183"/>
                  <a:pt x="1849119" y="194183"/>
                </a:cubicBezTo>
                <a:cubicBezTo>
                  <a:pt x="1855724" y="194183"/>
                  <a:pt x="1861185" y="192405"/>
                  <a:pt x="1865757" y="188849"/>
                </a:cubicBezTo>
                <a:cubicBezTo>
                  <a:pt x="1870202" y="185293"/>
                  <a:pt x="1873504" y="179451"/>
                  <a:pt x="1875790" y="171577"/>
                </a:cubicBezTo>
                <a:close/>
                <a:moveTo>
                  <a:pt x="1878203" y="129286"/>
                </a:moveTo>
                <a:cubicBezTo>
                  <a:pt x="1877949" y="117221"/>
                  <a:pt x="1874774" y="107950"/>
                  <a:pt x="1868805" y="101727"/>
                </a:cubicBezTo>
                <a:cubicBezTo>
                  <a:pt x="1862836" y="95377"/>
                  <a:pt x="1855597" y="92202"/>
                  <a:pt x="1847088" y="92202"/>
                </a:cubicBezTo>
                <a:cubicBezTo>
                  <a:pt x="1837944" y="92202"/>
                  <a:pt x="1830451" y="95504"/>
                  <a:pt x="1824482" y="102235"/>
                </a:cubicBezTo>
                <a:cubicBezTo>
                  <a:pt x="1818513" y="108839"/>
                  <a:pt x="1815592" y="117856"/>
                  <a:pt x="1815719" y="129286"/>
                </a:cubicBezTo>
                <a:close/>
              </a:path>
            </a:pathLst>
          </a:custGeom>
          <a:solidFill>
            <a:srgbClr val="3E3E3E"/>
          </a:solidFill>
        </p:spPr>
        <p:txBody>
          <a:bodyPr wrap="square" lIns="0" tIns="0" rIns="0" bIns="0" rtlCol="0">
            <a:noAutofit/>
          </a:bodyPr>
          <a:lstStyle/>
          <a:p>
            <a:endParaRPr/>
          </a:p>
        </p:txBody>
      </p:sp>
      <p:sp>
        <p:nvSpPr>
          <p:cNvPr id="196" name="object 196"/>
          <p:cNvSpPr/>
          <p:nvPr/>
        </p:nvSpPr>
        <p:spPr>
          <a:xfrm>
            <a:off x="5163820" y="3641725"/>
            <a:ext cx="505079" cy="222758"/>
          </a:xfrm>
          <a:custGeom>
            <a:avLst/>
            <a:gdLst/>
            <a:ahLst/>
            <a:cxnLst/>
            <a:rect l="l" t="t" r="r" b="b"/>
            <a:pathLst>
              <a:path w="505079" h="222758">
                <a:moveTo>
                  <a:pt x="0" y="173990"/>
                </a:moveTo>
                <a:lnTo>
                  <a:pt x="42037" y="167640"/>
                </a:lnTo>
                <a:cubicBezTo>
                  <a:pt x="43815" y="175768"/>
                  <a:pt x="47498" y="181864"/>
                  <a:pt x="52959" y="186055"/>
                </a:cubicBezTo>
                <a:cubicBezTo>
                  <a:pt x="58293" y="190373"/>
                  <a:pt x="66040" y="192405"/>
                  <a:pt x="75819" y="192405"/>
                </a:cubicBezTo>
                <a:cubicBezTo>
                  <a:pt x="86614" y="192405"/>
                  <a:pt x="94742" y="190500"/>
                  <a:pt x="100203" y="186436"/>
                </a:cubicBezTo>
                <a:cubicBezTo>
                  <a:pt x="103886" y="183642"/>
                  <a:pt x="105791" y="179959"/>
                  <a:pt x="105791" y="175260"/>
                </a:cubicBezTo>
                <a:cubicBezTo>
                  <a:pt x="105791" y="172085"/>
                  <a:pt x="104775" y="169545"/>
                  <a:pt x="102743" y="167386"/>
                </a:cubicBezTo>
                <a:cubicBezTo>
                  <a:pt x="100711" y="165481"/>
                  <a:pt x="96012" y="163576"/>
                  <a:pt x="88773" y="161925"/>
                </a:cubicBezTo>
                <a:cubicBezTo>
                  <a:pt x="54991" y="154432"/>
                  <a:pt x="33655" y="147701"/>
                  <a:pt x="24638" y="141478"/>
                </a:cubicBezTo>
                <a:cubicBezTo>
                  <a:pt x="12065" y="132969"/>
                  <a:pt x="5842" y="121158"/>
                  <a:pt x="5842" y="105918"/>
                </a:cubicBezTo>
                <a:cubicBezTo>
                  <a:pt x="5842" y="92329"/>
                  <a:pt x="11303" y="80772"/>
                  <a:pt x="22098" y="71374"/>
                </a:cubicBezTo>
                <a:cubicBezTo>
                  <a:pt x="32893" y="62103"/>
                  <a:pt x="49657" y="57404"/>
                  <a:pt x="72390" y="57404"/>
                </a:cubicBezTo>
                <a:cubicBezTo>
                  <a:pt x="93980" y="57404"/>
                  <a:pt x="110109" y="60960"/>
                  <a:pt x="120650" y="68072"/>
                </a:cubicBezTo>
                <a:cubicBezTo>
                  <a:pt x="131191" y="75057"/>
                  <a:pt x="138430" y="85471"/>
                  <a:pt x="142367" y="99314"/>
                </a:cubicBezTo>
                <a:lnTo>
                  <a:pt x="102870" y="106553"/>
                </a:lnTo>
                <a:cubicBezTo>
                  <a:pt x="101219" y="100457"/>
                  <a:pt x="98044" y="95758"/>
                  <a:pt x="93345" y="92456"/>
                </a:cubicBezTo>
                <a:cubicBezTo>
                  <a:pt x="88646" y="89154"/>
                  <a:pt x="81915" y="87503"/>
                  <a:pt x="73152" y="87503"/>
                </a:cubicBezTo>
                <a:cubicBezTo>
                  <a:pt x="62103" y="87503"/>
                  <a:pt x="54229" y="89027"/>
                  <a:pt x="49530" y="92075"/>
                </a:cubicBezTo>
                <a:cubicBezTo>
                  <a:pt x="46355" y="94361"/>
                  <a:pt x="44704" y="97155"/>
                  <a:pt x="44704" y="100584"/>
                </a:cubicBezTo>
                <a:cubicBezTo>
                  <a:pt x="44704" y="103632"/>
                  <a:pt x="46101" y="106172"/>
                  <a:pt x="48895" y="108204"/>
                </a:cubicBezTo>
                <a:cubicBezTo>
                  <a:pt x="52705" y="110998"/>
                  <a:pt x="65659" y="114935"/>
                  <a:pt x="87884" y="120015"/>
                </a:cubicBezTo>
                <a:cubicBezTo>
                  <a:pt x="110236" y="124968"/>
                  <a:pt x="125730" y="131191"/>
                  <a:pt x="134620" y="138557"/>
                </a:cubicBezTo>
                <a:cubicBezTo>
                  <a:pt x="143383" y="146050"/>
                  <a:pt x="147701" y="156337"/>
                  <a:pt x="147701" y="169672"/>
                </a:cubicBezTo>
                <a:cubicBezTo>
                  <a:pt x="147701" y="184150"/>
                  <a:pt x="141605" y="196596"/>
                  <a:pt x="129540" y="207010"/>
                </a:cubicBezTo>
                <a:cubicBezTo>
                  <a:pt x="117475" y="217424"/>
                  <a:pt x="99568" y="222631"/>
                  <a:pt x="75819" y="222631"/>
                </a:cubicBezTo>
                <a:cubicBezTo>
                  <a:pt x="54229" y="222631"/>
                  <a:pt x="37211" y="218313"/>
                  <a:pt x="24638" y="209550"/>
                </a:cubicBezTo>
                <a:cubicBezTo>
                  <a:pt x="12192" y="200787"/>
                  <a:pt x="3937" y="188976"/>
                  <a:pt x="0" y="173990"/>
                </a:cubicBezTo>
                <a:close/>
                <a:moveTo>
                  <a:pt x="173482" y="161163"/>
                </a:moveTo>
                <a:lnTo>
                  <a:pt x="213995" y="156210"/>
                </a:lnTo>
                <a:cubicBezTo>
                  <a:pt x="215265" y="166624"/>
                  <a:pt x="218821" y="174498"/>
                  <a:pt x="224409" y="179959"/>
                </a:cubicBezTo>
                <a:cubicBezTo>
                  <a:pt x="230124" y="185420"/>
                  <a:pt x="236982" y="188087"/>
                  <a:pt x="244983" y="188087"/>
                </a:cubicBezTo>
                <a:cubicBezTo>
                  <a:pt x="253619" y="188087"/>
                  <a:pt x="260858" y="184785"/>
                  <a:pt x="266827" y="178308"/>
                </a:cubicBezTo>
                <a:cubicBezTo>
                  <a:pt x="272669" y="171704"/>
                  <a:pt x="275590" y="162941"/>
                  <a:pt x="275590" y="151765"/>
                </a:cubicBezTo>
                <a:cubicBezTo>
                  <a:pt x="275590" y="141224"/>
                  <a:pt x="272796" y="132969"/>
                  <a:pt x="267208" y="126746"/>
                </a:cubicBezTo>
                <a:cubicBezTo>
                  <a:pt x="261493" y="120650"/>
                  <a:pt x="254635" y="117602"/>
                  <a:pt x="246507" y="117602"/>
                </a:cubicBezTo>
                <a:cubicBezTo>
                  <a:pt x="241173" y="117602"/>
                  <a:pt x="234696" y="118618"/>
                  <a:pt x="227330" y="120650"/>
                </a:cubicBezTo>
                <a:lnTo>
                  <a:pt x="231902" y="86614"/>
                </a:lnTo>
                <a:cubicBezTo>
                  <a:pt x="243205" y="86868"/>
                  <a:pt x="251841" y="84455"/>
                  <a:pt x="257810" y="79248"/>
                </a:cubicBezTo>
                <a:cubicBezTo>
                  <a:pt x="263779" y="74041"/>
                  <a:pt x="266700" y="67183"/>
                  <a:pt x="266700" y="58547"/>
                </a:cubicBezTo>
                <a:cubicBezTo>
                  <a:pt x="266700" y="51181"/>
                  <a:pt x="264541" y="45339"/>
                  <a:pt x="260223" y="40894"/>
                </a:cubicBezTo>
                <a:cubicBezTo>
                  <a:pt x="255778" y="36576"/>
                  <a:pt x="249936" y="34417"/>
                  <a:pt x="242697" y="34417"/>
                </a:cubicBezTo>
                <a:cubicBezTo>
                  <a:pt x="235585" y="34417"/>
                  <a:pt x="229489" y="36830"/>
                  <a:pt x="224409" y="41783"/>
                </a:cubicBezTo>
                <a:cubicBezTo>
                  <a:pt x="219329" y="46736"/>
                  <a:pt x="216281" y="53975"/>
                  <a:pt x="215265" y="63500"/>
                </a:cubicBezTo>
                <a:lnTo>
                  <a:pt x="176657" y="57023"/>
                </a:lnTo>
                <a:cubicBezTo>
                  <a:pt x="179324" y="43815"/>
                  <a:pt x="183388" y="33274"/>
                  <a:pt x="188849" y="25400"/>
                </a:cubicBezTo>
                <a:cubicBezTo>
                  <a:pt x="194183" y="17526"/>
                  <a:pt x="201803" y="11303"/>
                  <a:pt x="211455" y="6731"/>
                </a:cubicBezTo>
                <a:cubicBezTo>
                  <a:pt x="221107" y="2286"/>
                  <a:pt x="231902" y="0"/>
                  <a:pt x="243967" y="0"/>
                </a:cubicBezTo>
                <a:cubicBezTo>
                  <a:pt x="264414" y="0"/>
                  <a:pt x="280924" y="6604"/>
                  <a:pt x="293370" y="19685"/>
                </a:cubicBezTo>
                <a:cubicBezTo>
                  <a:pt x="303530" y="30353"/>
                  <a:pt x="308737" y="42418"/>
                  <a:pt x="308737" y="56007"/>
                </a:cubicBezTo>
                <a:cubicBezTo>
                  <a:pt x="308737" y="75057"/>
                  <a:pt x="298196" y="90424"/>
                  <a:pt x="277241" y="101854"/>
                </a:cubicBezTo>
                <a:cubicBezTo>
                  <a:pt x="289814" y="104521"/>
                  <a:pt x="299720" y="110490"/>
                  <a:pt x="307213" y="119761"/>
                </a:cubicBezTo>
                <a:cubicBezTo>
                  <a:pt x="314706" y="129159"/>
                  <a:pt x="318516" y="140335"/>
                  <a:pt x="318516" y="153543"/>
                </a:cubicBezTo>
                <a:cubicBezTo>
                  <a:pt x="318516" y="172720"/>
                  <a:pt x="311531" y="189103"/>
                  <a:pt x="297561" y="202565"/>
                </a:cubicBezTo>
                <a:cubicBezTo>
                  <a:pt x="283464" y="216027"/>
                  <a:pt x="266065" y="222758"/>
                  <a:pt x="245237" y="222758"/>
                </a:cubicBezTo>
                <a:cubicBezTo>
                  <a:pt x="225552" y="222758"/>
                  <a:pt x="209169" y="217170"/>
                  <a:pt x="196215" y="205740"/>
                </a:cubicBezTo>
                <a:cubicBezTo>
                  <a:pt x="183134" y="194437"/>
                  <a:pt x="175641" y="179578"/>
                  <a:pt x="173482" y="161163"/>
                </a:cubicBezTo>
                <a:close/>
                <a:moveTo>
                  <a:pt x="361188" y="102870"/>
                </a:moveTo>
                <a:lnTo>
                  <a:pt x="361188" y="60960"/>
                </a:lnTo>
                <a:lnTo>
                  <a:pt x="402971" y="60960"/>
                </a:lnTo>
                <a:lnTo>
                  <a:pt x="402971" y="102870"/>
                </a:lnTo>
                <a:close/>
                <a:moveTo>
                  <a:pt x="361188" y="219075"/>
                </a:moveTo>
                <a:lnTo>
                  <a:pt x="361188" y="177292"/>
                </a:lnTo>
                <a:lnTo>
                  <a:pt x="402971" y="177292"/>
                </a:lnTo>
                <a:lnTo>
                  <a:pt x="402971" y="219075"/>
                </a:lnTo>
                <a:close/>
                <a:moveTo>
                  <a:pt x="463296" y="102870"/>
                </a:moveTo>
                <a:lnTo>
                  <a:pt x="463296" y="60960"/>
                </a:lnTo>
                <a:lnTo>
                  <a:pt x="505079" y="60960"/>
                </a:lnTo>
                <a:lnTo>
                  <a:pt x="505079" y="102870"/>
                </a:lnTo>
                <a:close/>
                <a:moveTo>
                  <a:pt x="463296" y="219075"/>
                </a:moveTo>
                <a:lnTo>
                  <a:pt x="463296" y="177292"/>
                </a:lnTo>
                <a:lnTo>
                  <a:pt x="505079" y="177292"/>
                </a:lnTo>
                <a:lnTo>
                  <a:pt x="505079" y="219075"/>
                </a:lnTo>
                <a:close/>
              </a:path>
            </a:pathLst>
          </a:custGeom>
          <a:solidFill>
            <a:srgbClr val="3E3E3E"/>
          </a:solidFill>
        </p:spPr>
        <p:txBody>
          <a:bodyPr wrap="square" lIns="0" tIns="0" rIns="0" bIns="0" rtlCol="0">
            <a:noAutofit/>
          </a:bodyPr>
          <a:lstStyle/>
          <a:p>
            <a:endParaRPr/>
          </a:p>
        </p:txBody>
      </p:sp>
      <p:sp>
        <p:nvSpPr>
          <p:cNvPr id="197" name="object 197"/>
          <p:cNvSpPr/>
          <p:nvPr/>
        </p:nvSpPr>
        <p:spPr>
          <a:xfrm>
            <a:off x="5713857" y="3638931"/>
            <a:ext cx="1439545" cy="286016"/>
          </a:xfrm>
          <a:custGeom>
            <a:avLst/>
            <a:gdLst/>
            <a:ahLst/>
            <a:cxnLst/>
            <a:rect l="l" t="t" r="r" b="b"/>
            <a:pathLst>
              <a:path w="1439545" h="286016">
                <a:moveTo>
                  <a:pt x="109093" y="141605"/>
                </a:moveTo>
                <a:lnTo>
                  <a:pt x="109093" y="104902"/>
                </a:lnTo>
                <a:lnTo>
                  <a:pt x="204089" y="104902"/>
                </a:lnTo>
                <a:lnTo>
                  <a:pt x="204089" y="191770"/>
                </a:lnTo>
                <a:cubicBezTo>
                  <a:pt x="194818" y="200787"/>
                  <a:pt x="181483" y="208661"/>
                  <a:pt x="163957" y="215392"/>
                </a:cubicBezTo>
                <a:cubicBezTo>
                  <a:pt x="146431" y="222250"/>
                  <a:pt x="128651" y="225552"/>
                  <a:pt x="110744" y="225552"/>
                </a:cubicBezTo>
                <a:cubicBezTo>
                  <a:pt x="87884" y="225552"/>
                  <a:pt x="68072" y="220853"/>
                  <a:pt x="51054" y="211201"/>
                </a:cubicBezTo>
                <a:cubicBezTo>
                  <a:pt x="34036" y="201676"/>
                  <a:pt x="21336" y="187960"/>
                  <a:pt x="12827" y="170180"/>
                </a:cubicBezTo>
                <a:cubicBezTo>
                  <a:pt x="4318" y="152400"/>
                  <a:pt x="0" y="132969"/>
                  <a:pt x="0" y="112014"/>
                </a:cubicBezTo>
                <a:cubicBezTo>
                  <a:pt x="0" y="89281"/>
                  <a:pt x="4826" y="69088"/>
                  <a:pt x="14351" y="51435"/>
                </a:cubicBezTo>
                <a:cubicBezTo>
                  <a:pt x="23876" y="33782"/>
                  <a:pt x="37719" y="20193"/>
                  <a:pt x="56134" y="10795"/>
                </a:cubicBezTo>
                <a:cubicBezTo>
                  <a:pt x="70104" y="3556"/>
                  <a:pt x="87503" y="0"/>
                  <a:pt x="108331" y="0"/>
                </a:cubicBezTo>
                <a:cubicBezTo>
                  <a:pt x="135382" y="0"/>
                  <a:pt x="156591" y="5588"/>
                  <a:pt x="171831" y="17018"/>
                </a:cubicBezTo>
                <a:cubicBezTo>
                  <a:pt x="187071" y="28321"/>
                  <a:pt x="196850" y="44069"/>
                  <a:pt x="201168" y="64135"/>
                </a:cubicBezTo>
                <a:lnTo>
                  <a:pt x="157480" y="72263"/>
                </a:lnTo>
                <a:cubicBezTo>
                  <a:pt x="154432" y="61595"/>
                  <a:pt x="148590" y="53086"/>
                  <a:pt x="140081" y="46863"/>
                </a:cubicBezTo>
                <a:cubicBezTo>
                  <a:pt x="131699" y="40767"/>
                  <a:pt x="121031" y="37592"/>
                  <a:pt x="108331" y="37592"/>
                </a:cubicBezTo>
                <a:cubicBezTo>
                  <a:pt x="89154" y="37592"/>
                  <a:pt x="73787" y="43688"/>
                  <a:pt x="62484" y="55880"/>
                </a:cubicBezTo>
                <a:cubicBezTo>
                  <a:pt x="51054" y="68072"/>
                  <a:pt x="45466" y="86233"/>
                  <a:pt x="45466" y="110236"/>
                </a:cubicBezTo>
                <a:cubicBezTo>
                  <a:pt x="45466" y="136144"/>
                  <a:pt x="51181" y="155575"/>
                  <a:pt x="62611" y="168529"/>
                </a:cubicBezTo>
                <a:cubicBezTo>
                  <a:pt x="74168" y="181483"/>
                  <a:pt x="89281" y="187960"/>
                  <a:pt x="107950" y="187960"/>
                </a:cubicBezTo>
                <a:cubicBezTo>
                  <a:pt x="117094" y="187960"/>
                  <a:pt x="126365" y="186182"/>
                  <a:pt x="135636" y="182499"/>
                </a:cubicBezTo>
                <a:cubicBezTo>
                  <a:pt x="144907" y="178943"/>
                  <a:pt x="152908" y="174498"/>
                  <a:pt x="159512" y="169291"/>
                </a:cubicBezTo>
                <a:lnTo>
                  <a:pt x="159512" y="141605"/>
                </a:lnTo>
                <a:close/>
                <a:moveTo>
                  <a:pt x="336550" y="171577"/>
                </a:moveTo>
                <a:lnTo>
                  <a:pt x="378206" y="178562"/>
                </a:lnTo>
                <a:cubicBezTo>
                  <a:pt x="372872" y="193802"/>
                  <a:pt x="364490" y="205486"/>
                  <a:pt x="352933" y="213487"/>
                </a:cubicBezTo>
                <a:cubicBezTo>
                  <a:pt x="341376" y="221488"/>
                  <a:pt x="326898" y="225425"/>
                  <a:pt x="309499" y="225425"/>
                </a:cubicBezTo>
                <a:cubicBezTo>
                  <a:pt x="282067" y="225425"/>
                  <a:pt x="261620" y="216408"/>
                  <a:pt x="248412" y="198501"/>
                </a:cubicBezTo>
                <a:cubicBezTo>
                  <a:pt x="237998" y="184150"/>
                  <a:pt x="232791" y="165989"/>
                  <a:pt x="232791" y="144018"/>
                </a:cubicBezTo>
                <a:cubicBezTo>
                  <a:pt x="232791" y="117856"/>
                  <a:pt x="239649" y="97282"/>
                  <a:pt x="253365" y="82550"/>
                </a:cubicBezTo>
                <a:cubicBezTo>
                  <a:pt x="267081" y="67691"/>
                  <a:pt x="284353" y="60198"/>
                  <a:pt x="305308" y="60198"/>
                </a:cubicBezTo>
                <a:cubicBezTo>
                  <a:pt x="328803" y="60198"/>
                  <a:pt x="347345" y="67945"/>
                  <a:pt x="360934" y="83566"/>
                </a:cubicBezTo>
                <a:cubicBezTo>
                  <a:pt x="374523" y="99060"/>
                  <a:pt x="381127" y="122809"/>
                  <a:pt x="380492" y="154940"/>
                </a:cubicBezTo>
                <a:lnTo>
                  <a:pt x="275717" y="154940"/>
                </a:lnTo>
                <a:cubicBezTo>
                  <a:pt x="275971" y="167259"/>
                  <a:pt x="279400" y="176911"/>
                  <a:pt x="285877" y="183896"/>
                </a:cubicBezTo>
                <a:cubicBezTo>
                  <a:pt x="292227" y="190754"/>
                  <a:pt x="300355" y="194183"/>
                  <a:pt x="309880" y="194183"/>
                </a:cubicBezTo>
                <a:cubicBezTo>
                  <a:pt x="316484" y="194183"/>
                  <a:pt x="321945" y="192405"/>
                  <a:pt x="326517" y="188849"/>
                </a:cubicBezTo>
                <a:cubicBezTo>
                  <a:pt x="330962" y="185293"/>
                  <a:pt x="334264" y="179451"/>
                  <a:pt x="336550" y="171577"/>
                </a:cubicBezTo>
                <a:close/>
                <a:moveTo>
                  <a:pt x="338963" y="129286"/>
                </a:moveTo>
                <a:cubicBezTo>
                  <a:pt x="338709" y="117221"/>
                  <a:pt x="335534" y="107950"/>
                  <a:pt x="329565" y="101727"/>
                </a:cubicBezTo>
                <a:cubicBezTo>
                  <a:pt x="323596" y="95377"/>
                  <a:pt x="316357" y="92202"/>
                  <a:pt x="307848" y="92202"/>
                </a:cubicBezTo>
                <a:cubicBezTo>
                  <a:pt x="298704" y="92202"/>
                  <a:pt x="291211" y="95504"/>
                  <a:pt x="285242" y="102235"/>
                </a:cubicBezTo>
                <a:cubicBezTo>
                  <a:pt x="279273" y="108839"/>
                  <a:pt x="276352" y="117856"/>
                  <a:pt x="276479" y="129286"/>
                </a:cubicBezTo>
                <a:close/>
                <a:moveTo>
                  <a:pt x="486664" y="63754"/>
                </a:moveTo>
                <a:lnTo>
                  <a:pt x="486664" y="97155"/>
                </a:lnTo>
                <a:lnTo>
                  <a:pt x="458089" y="97155"/>
                </a:lnTo>
                <a:lnTo>
                  <a:pt x="458089" y="160909"/>
                </a:lnTo>
                <a:cubicBezTo>
                  <a:pt x="458089" y="173736"/>
                  <a:pt x="458343" y="181229"/>
                  <a:pt x="458978" y="183388"/>
                </a:cubicBezTo>
                <a:cubicBezTo>
                  <a:pt x="459486" y="185547"/>
                  <a:pt x="460756" y="187325"/>
                  <a:pt x="462661" y="188722"/>
                </a:cubicBezTo>
                <a:cubicBezTo>
                  <a:pt x="464566" y="190119"/>
                  <a:pt x="466979" y="190754"/>
                  <a:pt x="469773" y="190754"/>
                </a:cubicBezTo>
                <a:cubicBezTo>
                  <a:pt x="473583" y="190754"/>
                  <a:pt x="479171" y="189484"/>
                  <a:pt x="486537" y="186690"/>
                </a:cubicBezTo>
                <a:lnTo>
                  <a:pt x="490093" y="219202"/>
                </a:lnTo>
                <a:cubicBezTo>
                  <a:pt x="480441" y="223393"/>
                  <a:pt x="469392" y="225425"/>
                  <a:pt x="457073" y="225425"/>
                </a:cubicBezTo>
                <a:cubicBezTo>
                  <a:pt x="449580" y="225425"/>
                  <a:pt x="442722" y="224155"/>
                  <a:pt x="436626" y="221615"/>
                </a:cubicBezTo>
                <a:cubicBezTo>
                  <a:pt x="430657" y="219075"/>
                  <a:pt x="426212" y="215900"/>
                  <a:pt x="423418" y="211836"/>
                </a:cubicBezTo>
                <a:cubicBezTo>
                  <a:pt x="420497" y="207772"/>
                  <a:pt x="418592" y="202311"/>
                  <a:pt x="417449" y="195580"/>
                </a:cubicBezTo>
                <a:cubicBezTo>
                  <a:pt x="416560" y="190627"/>
                  <a:pt x="416179" y="180848"/>
                  <a:pt x="416179" y="166116"/>
                </a:cubicBezTo>
                <a:lnTo>
                  <a:pt x="416179" y="97155"/>
                </a:lnTo>
                <a:lnTo>
                  <a:pt x="397002" y="97155"/>
                </a:lnTo>
                <a:lnTo>
                  <a:pt x="397002" y="63754"/>
                </a:lnTo>
                <a:lnTo>
                  <a:pt x="416179" y="63754"/>
                </a:lnTo>
                <a:lnTo>
                  <a:pt x="416179" y="32385"/>
                </a:lnTo>
                <a:lnTo>
                  <a:pt x="458089" y="8001"/>
                </a:lnTo>
                <a:lnTo>
                  <a:pt x="458089" y="63754"/>
                </a:lnTo>
                <a:close/>
                <a:moveTo>
                  <a:pt x="507746" y="114173"/>
                </a:moveTo>
                <a:cubicBezTo>
                  <a:pt x="507746" y="91948"/>
                  <a:pt x="511048" y="73279"/>
                  <a:pt x="517652" y="58166"/>
                </a:cubicBezTo>
                <a:cubicBezTo>
                  <a:pt x="522605" y="46990"/>
                  <a:pt x="529336" y="37084"/>
                  <a:pt x="537972" y="28194"/>
                </a:cubicBezTo>
                <a:cubicBezTo>
                  <a:pt x="546608" y="19431"/>
                  <a:pt x="556006" y="12827"/>
                  <a:pt x="566166" y="8636"/>
                </a:cubicBezTo>
                <a:cubicBezTo>
                  <a:pt x="579755" y="2794"/>
                  <a:pt x="595503" y="0"/>
                  <a:pt x="613156" y="0"/>
                </a:cubicBezTo>
                <a:cubicBezTo>
                  <a:pt x="645414" y="0"/>
                  <a:pt x="671068" y="9906"/>
                  <a:pt x="690372" y="29845"/>
                </a:cubicBezTo>
                <a:cubicBezTo>
                  <a:pt x="709676" y="49784"/>
                  <a:pt x="719328" y="77597"/>
                  <a:pt x="719328" y="113030"/>
                </a:cubicBezTo>
                <a:cubicBezTo>
                  <a:pt x="719328" y="148336"/>
                  <a:pt x="709803" y="175895"/>
                  <a:pt x="690626" y="195707"/>
                </a:cubicBezTo>
                <a:cubicBezTo>
                  <a:pt x="671449" y="215646"/>
                  <a:pt x="645795" y="225552"/>
                  <a:pt x="613791" y="225552"/>
                </a:cubicBezTo>
                <a:cubicBezTo>
                  <a:pt x="581406" y="225552"/>
                  <a:pt x="555498" y="215646"/>
                  <a:pt x="536448" y="195961"/>
                </a:cubicBezTo>
                <a:cubicBezTo>
                  <a:pt x="517271" y="176149"/>
                  <a:pt x="507746" y="148844"/>
                  <a:pt x="507746" y="114173"/>
                </a:cubicBezTo>
                <a:close/>
                <a:moveTo>
                  <a:pt x="553085" y="112649"/>
                </a:moveTo>
                <a:cubicBezTo>
                  <a:pt x="553085" y="137287"/>
                  <a:pt x="558800" y="156083"/>
                  <a:pt x="570230" y="168783"/>
                </a:cubicBezTo>
                <a:cubicBezTo>
                  <a:pt x="581660" y="181610"/>
                  <a:pt x="596138" y="187960"/>
                  <a:pt x="613664" y="187960"/>
                </a:cubicBezTo>
                <a:cubicBezTo>
                  <a:pt x="631190" y="187960"/>
                  <a:pt x="645668" y="181610"/>
                  <a:pt x="656844" y="168910"/>
                </a:cubicBezTo>
                <a:cubicBezTo>
                  <a:pt x="668147" y="156337"/>
                  <a:pt x="673735" y="137287"/>
                  <a:pt x="673735" y="112014"/>
                </a:cubicBezTo>
                <a:cubicBezTo>
                  <a:pt x="673735" y="86995"/>
                  <a:pt x="668274" y="68326"/>
                  <a:pt x="657352" y="56134"/>
                </a:cubicBezTo>
                <a:cubicBezTo>
                  <a:pt x="646430" y="43815"/>
                  <a:pt x="631825" y="37592"/>
                  <a:pt x="613664" y="37592"/>
                </a:cubicBezTo>
                <a:cubicBezTo>
                  <a:pt x="595503" y="37592"/>
                  <a:pt x="580898" y="43815"/>
                  <a:pt x="569722" y="56261"/>
                </a:cubicBezTo>
                <a:cubicBezTo>
                  <a:pt x="558673" y="68707"/>
                  <a:pt x="553085" y="87503"/>
                  <a:pt x="553085" y="112649"/>
                </a:cubicBezTo>
                <a:close/>
                <a:moveTo>
                  <a:pt x="752221" y="221869"/>
                </a:moveTo>
                <a:lnTo>
                  <a:pt x="752221" y="3683"/>
                </a:lnTo>
                <a:lnTo>
                  <a:pt x="794131" y="3683"/>
                </a:lnTo>
                <a:lnTo>
                  <a:pt x="794131" y="82296"/>
                </a:lnTo>
                <a:cubicBezTo>
                  <a:pt x="806958" y="67564"/>
                  <a:pt x="822324" y="60198"/>
                  <a:pt x="839978" y="60198"/>
                </a:cubicBezTo>
                <a:cubicBezTo>
                  <a:pt x="859155" y="60198"/>
                  <a:pt x="875157" y="67183"/>
                  <a:pt x="887730" y="81153"/>
                </a:cubicBezTo>
                <a:cubicBezTo>
                  <a:pt x="900303" y="95123"/>
                  <a:pt x="906653" y="115062"/>
                  <a:pt x="906653" y="141224"/>
                </a:cubicBezTo>
                <a:cubicBezTo>
                  <a:pt x="906653" y="168148"/>
                  <a:pt x="900175" y="188976"/>
                  <a:pt x="887349" y="203581"/>
                </a:cubicBezTo>
                <a:cubicBezTo>
                  <a:pt x="874522" y="218186"/>
                  <a:pt x="858900" y="225425"/>
                  <a:pt x="840486" y="225425"/>
                </a:cubicBezTo>
                <a:cubicBezTo>
                  <a:pt x="831469" y="225425"/>
                  <a:pt x="822579" y="223139"/>
                  <a:pt x="813816" y="218694"/>
                </a:cubicBezTo>
                <a:cubicBezTo>
                  <a:pt x="805053" y="214122"/>
                  <a:pt x="797433" y="207518"/>
                  <a:pt x="791083" y="198628"/>
                </a:cubicBezTo>
                <a:lnTo>
                  <a:pt x="791083" y="221869"/>
                </a:lnTo>
                <a:close/>
                <a:moveTo>
                  <a:pt x="793749" y="139446"/>
                </a:moveTo>
                <a:cubicBezTo>
                  <a:pt x="793749" y="155829"/>
                  <a:pt x="796417" y="167894"/>
                  <a:pt x="801497" y="175768"/>
                </a:cubicBezTo>
                <a:cubicBezTo>
                  <a:pt x="808736" y="186817"/>
                  <a:pt x="818387" y="192405"/>
                  <a:pt x="830453" y="192405"/>
                </a:cubicBezTo>
                <a:cubicBezTo>
                  <a:pt x="839597" y="192405"/>
                  <a:pt x="847471" y="188468"/>
                  <a:pt x="853948" y="180594"/>
                </a:cubicBezTo>
                <a:cubicBezTo>
                  <a:pt x="860552" y="172720"/>
                  <a:pt x="863727" y="160274"/>
                  <a:pt x="863727" y="143256"/>
                </a:cubicBezTo>
                <a:cubicBezTo>
                  <a:pt x="863727" y="125222"/>
                  <a:pt x="860424" y="112268"/>
                  <a:pt x="853948" y="104267"/>
                </a:cubicBezTo>
                <a:cubicBezTo>
                  <a:pt x="847344" y="96266"/>
                  <a:pt x="838961" y="92202"/>
                  <a:pt x="828802" y="92202"/>
                </a:cubicBezTo>
                <a:cubicBezTo>
                  <a:pt x="818769" y="92202"/>
                  <a:pt x="810386" y="96139"/>
                  <a:pt x="803783" y="103886"/>
                </a:cubicBezTo>
                <a:cubicBezTo>
                  <a:pt x="797179" y="111760"/>
                  <a:pt x="793749" y="123571"/>
                  <a:pt x="793749" y="139446"/>
                </a:cubicBezTo>
                <a:close/>
                <a:moveTo>
                  <a:pt x="939037" y="42418"/>
                </a:moveTo>
                <a:lnTo>
                  <a:pt x="939037" y="3683"/>
                </a:lnTo>
                <a:lnTo>
                  <a:pt x="980948" y="3683"/>
                </a:lnTo>
                <a:lnTo>
                  <a:pt x="980948" y="42418"/>
                </a:lnTo>
                <a:close/>
                <a:moveTo>
                  <a:pt x="980948" y="63754"/>
                </a:moveTo>
                <a:lnTo>
                  <a:pt x="980948" y="216916"/>
                </a:lnTo>
                <a:cubicBezTo>
                  <a:pt x="980948" y="237096"/>
                  <a:pt x="979550" y="251307"/>
                  <a:pt x="977011" y="259600"/>
                </a:cubicBezTo>
                <a:cubicBezTo>
                  <a:pt x="974344" y="267881"/>
                  <a:pt x="969264" y="274358"/>
                  <a:pt x="961771" y="279019"/>
                </a:cubicBezTo>
                <a:cubicBezTo>
                  <a:pt x="954278" y="283680"/>
                  <a:pt x="944753" y="286016"/>
                  <a:pt x="933196" y="286016"/>
                </a:cubicBezTo>
                <a:cubicBezTo>
                  <a:pt x="929005" y="286016"/>
                  <a:pt x="924433" y="285635"/>
                  <a:pt x="919734" y="284899"/>
                </a:cubicBezTo>
                <a:cubicBezTo>
                  <a:pt x="914908" y="284149"/>
                  <a:pt x="909700" y="283032"/>
                  <a:pt x="904112" y="281546"/>
                </a:cubicBezTo>
                <a:lnTo>
                  <a:pt x="911479" y="245834"/>
                </a:lnTo>
                <a:cubicBezTo>
                  <a:pt x="913384" y="246227"/>
                  <a:pt x="915289" y="246545"/>
                  <a:pt x="916940" y="246799"/>
                </a:cubicBezTo>
                <a:cubicBezTo>
                  <a:pt x="918718" y="247040"/>
                  <a:pt x="920369" y="247167"/>
                  <a:pt x="921893" y="247167"/>
                </a:cubicBezTo>
                <a:cubicBezTo>
                  <a:pt x="926084" y="247167"/>
                  <a:pt x="929640" y="246253"/>
                  <a:pt x="932307" y="244411"/>
                </a:cubicBezTo>
                <a:cubicBezTo>
                  <a:pt x="935100" y="242582"/>
                  <a:pt x="936879" y="240373"/>
                  <a:pt x="937768" y="237794"/>
                </a:cubicBezTo>
                <a:cubicBezTo>
                  <a:pt x="938657" y="235216"/>
                  <a:pt x="939037" y="227457"/>
                  <a:pt x="939037" y="214630"/>
                </a:cubicBezTo>
                <a:lnTo>
                  <a:pt x="939037" y="63754"/>
                </a:lnTo>
                <a:close/>
                <a:moveTo>
                  <a:pt x="1116837" y="171577"/>
                </a:moveTo>
                <a:lnTo>
                  <a:pt x="1158494" y="178562"/>
                </a:lnTo>
                <a:cubicBezTo>
                  <a:pt x="1153160" y="193802"/>
                  <a:pt x="1144778" y="205486"/>
                  <a:pt x="1133221" y="213487"/>
                </a:cubicBezTo>
                <a:cubicBezTo>
                  <a:pt x="1121664" y="221488"/>
                  <a:pt x="1107186" y="225425"/>
                  <a:pt x="1089786" y="225425"/>
                </a:cubicBezTo>
                <a:cubicBezTo>
                  <a:pt x="1062355" y="225425"/>
                  <a:pt x="1041908" y="216408"/>
                  <a:pt x="1028699" y="198501"/>
                </a:cubicBezTo>
                <a:cubicBezTo>
                  <a:pt x="1018286" y="184150"/>
                  <a:pt x="1013079" y="165989"/>
                  <a:pt x="1013079" y="144018"/>
                </a:cubicBezTo>
                <a:cubicBezTo>
                  <a:pt x="1013079" y="117856"/>
                  <a:pt x="1019936" y="97282"/>
                  <a:pt x="1033653" y="82550"/>
                </a:cubicBezTo>
                <a:cubicBezTo>
                  <a:pt x="1047369" y="67691"/>
                  <a:pt x="1064641" y="60198"/>
                  <a:pt x="1085596" y="60198"/>
                </a:cubicBezTo>
                <a:cubicBezTo>
                  <a:pt x="1109091" y="60198"/>
                  <a:pt x="1127633" y="67945"/>
                  <a:pt x="1141222" y="83566"/>
                </a:cubicBezTo>
                <a:cubicBezTo>
                  <a:pt x="1154811" y="99060"/>
                  <a:pt x="1161415" y="122809"/>
                  <a:pt x="1160780" y="154940"/>
                </a:cubicBezTo>
                <a:lnTo>
                  <a:pt x="1056005" y="154940"/>
                </a:lnTo>
                <a:cubicBezTo>
                  <a:pt x="1056259" y="167259"/>
                  <a:pt x="1059687" y="176911"/>
                  <a:pt x="1066165" y="183896"/>
                </a:cubicBezTo>
                <a:cubicBezTo>
                  <a:pt x="1072515" y="190754"/>
                  <a:pt x="1080643" y="194183"/>
                  <a:pt x="1090168" y="194183"/>
                </a:cubicBezTo>
                <a:cubicBezTo>
                  <a:pt x="1096772" y="194183"/>
                  <a:pt x="1102233" y="192405"/>
                  <a:pt x="1106805" y="188849"/>
                </a:cubicBezTo>
                <a:cubicBezTo>
                  <a:pt x="1111249" y="185293"/>
                  <a:pt x="1114552" y="179451"/>
                  <a:pt x="1116837" y="171577"/>
                </a:cubicBezTo>
                <a:close/>
                <a:moveTo>
                  <a:pt x="1119250" y="129286"/>
                </a:moveTo>
                <a:cubicBezTo>
                  <a:pt x="1118997" y="117221"/>
                  <a:pt x="1115822" y="107950"/>
                  <a:pt x="1109853" y="101727"/>
                </a:cubicBezTo>
                <a:cubicBezTo>
                  <a:pt x="1103884" y="95377"/>
                  <a:pt x="1096645" y="92202"/>
                  <a:pt x="1088136" y="92202"/>
                </a:cubicBezTo>
                <a:cubicBezTo>
                  <a:pt x="1078992" y="92202"/>
                  <a:pt x="1071499" y="95504"/>
                  <a:pt x="1065530" y="102235"/>
                </a:cubicBezTo>
                <a:cubicBezTo>
                  <a:pt x="1059561" y="108839"/>
                  <a:pt x="1056640" y="117856"/>
                  <a:pt x="1056767" y="129286"/>
                </a:cubicBezTo>
                <a:close/>
                <a:moveTo>
                  <a:pt x="1332357" y="110490"/>
                </a:moveTo>
                <a:lnTo>
                  <a:pt x="1291082" y="117983"/>
                </a:lnTo>
                <a:cubicBezTo>
                  <a:pt x="1289685" y="109728"/>
                  <a:pt x="1286510" y="103505"/>
                  <a:pt x="1281684" y="99441"/>
                </a:cubicBezTo>
                <a:cubicBezTo>
                  <a:pt x="1276731" y="95250"/>
                  <a:pt x="1270381" y="93091"/>
                  <a:pt x="1262507" y="93091"/>
                </a:cubicBezTo>
                <a:cubicBezTo>
                  <a:pt x="1252093" y="93091"/>
                  <a:pt x="1243837" y="96774"/>
                  <a:pt x="1237615" y="103886"/>
                </a:cubicBezTo>
                <a:cubicBezTo>
                  <a:pt x="1231392" y="111125"/>
                  <a:pt x="1228344" y="123190"/>
                  <a:pt x="1228344" y="139954"/>
                </a:cubicBezTo>
                <a:cubicBezTo>
                  <a:pt x="1228344" y="158750"/>
                  <a:pt x="1231392" y="171958"/>
                  <a:pt x="1237742" y="179705"/>
                </a:cubicBezTo>
                <a:cubicBezTo>
                  <a:pt x="1244092" y="187452"/>
                  <a:pt x="1252474" y="191389"/>
                  <a:pt x="1263142" y="191389"/>
                </a:cubicBezTo>
                <a:cubicBezTo>
                  <a:pt x="1271016" y="191389"/>
                  <a:pt x="1277493" y="189103"/>
                  <a:pt x="1282573" y="184531"/>
                </a:cubicBezTo>
                <a:cubicBezTo>
                  <a:pt x="1287653" y="180086"/>
                  <a:pt x="1291209" y="172339"/>
                  <a:pt x="1293368" y="161290"/>
                </a:cubicBezTo>
                <a:lnTo>
                  <a:pt x="1334389" y="168275"/>
                </a:lnTo>
                <a:cubicBezTo>
                  <a:pt x="1330071" y="187198"/>
                  <a:pt x="1321943" y="201422"/>
                  <a:pt x="1309878" y="210947"/>
                </a:cubicBezTo>
                <a:cubicBezTo>
                  <a:pt x="1297686" y="220599"/>
                  <a:pt x="1281557" y="225425"/>
                  <a:pt x="1261236" y="225425"/>
                </a:cubicBezTo>
                <a:cubicBezTo>
                  <a:pt x="1237996" y="225425"/>
                  <a:pt x="1219581" y="218186"/>
                  <a:pt x="1205865" y="203581"/>
                </a:cubicBezTo>
                <a:cubicBezTo>
                  <a:pt x="1192149" y="188976"/>
                  <a:pt x="1185291" y="168783"/>
                  <a:pt x="1185291" y="143002"/>
                </a:cubicBezTo>
                <a:cubicBezTo>
                  <a:pt x="1185291" y="116840"/>
                  <a:pt x="1192149" y="96520"/>
                  <a:pt x="1205992" y="82042"/>
                </a:cubicBezTo>
                <a:cubicBezTo>
                  <a:pt x="1219708" y="67564"/>
                  <a:pt x="1238377" y="60198"/>
                  <a:pt x="1261872" y="60198"/>
                </a:cubicBezTo>
                <a:cubicBezTo>
                  <a:pt x="1281175" y="60198"/>
                  <a:pt x="1296416" y="64389"/>
                  <a:pt x="1307846" y="72644"/>
                </a:cubicBezTo>
                <a:cubicBezTo>
                  <a:pt x="1319149" y="80899"/>
                  <a:pt x="1327404" y="93599"/>
                  <a:pt x="1332357" y="110490"/>
                </a:cubicBezTo>
                <a:close/>
                <a:moveTo>
                  <a:pt x="1436116" y="63754"/>
                </a:moveTo>
                <a:lnTo>
                  <a:pt x="1436116" y="97155"/>
                </a:lnTo>
                <a:lnTo>
                  <a:pt x="1407541" y="97155"/>
                </a:lnTo>
                <a:lnTo>
                  <a:pt x="1407541" y="160909"/>
                </a:lnTo>
                <a:cubicBezTo>
                  <a:pt x="1407541" y="173736"/>
                  <a:pt x="1407795" y="181229"/>
                  <a:pt x="1408430" y="183388"/>
                </a:cubicBezTo>
                <a:cubicBezTo>
                  <a:pt x="1408937" y="185547"/>
                  <a:pt x="1410208" y="187325"/>
                  <a:pt x="1412112" y="188722"/>
                </a:cubicBezTo>
                <a:cubicBezTo>
                  <a:pt x="1414018" y="190119"/>
                  <a:pt x="1416431" y="190754"/>
                  <a:pt x="1419224" y="190754"/>
                </a:cubicBezTo>
                <a:cubicBezTo>
                  <a:pt x="1423035" y="190754"/>
                  <a:pt x="1428623" y="189484"/>
                  <a:pt x="1435989" y="186690"/>
                </a:cubicBezTo>
                <a:lnTo>
                  <a:pt x="1439545" y="219202"/>
                </a:lnTo>
                <a:cubicBezTo>
                  <a:pt x="1429893" y="223393"/>
                  <a:pt x="1418844" y="225425"/>
                  <a:pt x="1406524" y="225425"/>
                </a:cubicBezTo>
                <a:cubicBezTo>
                  <a:pt x="1399032" y="225425"/>
                  <a:pt x="1392174" y="224155"/>
                  <a:pt x="1386078" y="221615"/>
                </a:cubicBezTo>
                <a:cubicBezTo>
                  <a:pt x="1380109" y="219075"/>
                  <a:pt x="1375664" y="215900"/>
                  <a:pt x="1372870" y="211836"/>
                </a:cubicBezTo>
                <a:cubicBezTo>
                  <a:pt x="1369949" y="207772"/>
                  <a:pt x="1368044" y="202311"/>
                  <a:pt x="1366900" y="195580"/>
                </a:cubicBezTo>
                <a:cubicBezTo>
                  <a:pt x="1366011" y="190627"/>
                  <a:pt x="1365631" y="180848"/>
                  <a:pt x="1365631" y="166116"/>
                </a:cubicBezTo>
                <a:lnTo>
                  <a:pt x="1365631" y="97155"/>
                </a:lnTo>
                <a:lnTo>
                  <a:pt x="1346454" y="97155"/>
                </a:lnTo>
                <a:lnTo>
                  <a:pt x="1346454" y="63754"/>
                </a:lnTo>
                <a:lnTo>
                  <a:pt x="1365631" y="63754"/>
                </a:lnTo>
                <a:lnTo>
                  <a:pt x="1365631" y="32385"/>
                </a:lnTo>
                <a:lnTo>
                  <a:pt x="1407541" y="8001"/>
                </a:lnTo>
                <a:lnTo>
                  <a:pt x="1407541" y="63754"/>
                </a:lnTo>
                <a:close/>
              </a:path>
            </a:pathLst>
          </a:custGeom>
          <a:solidFill>
            <a:srgbClr val="3E3E3E"/>
          </a:solidFill>
        </p:spPr>
        <p:txBody>
          <a:bodyPr wrap="square" lIns="0" tIns="0" rIns="0" bIns="0" rtlCol="0">
            <a:noAutofit/>
          </a:bodyPr>
          <a:lstStyle/>
          <a:p>
            <a:endParaRPr/>
          </a:p>
        </p:txBody>
      </p:sp>
      <p:sp>
        <p:nvSpPr>
          <p:cNvPr id="198" name="object 198"/>
          <p:cNvSpPr/>
          <p:nvPr/>
        </p:nvSpPr>
        <p:spPr>
          <a:xfrm>
            <a:off x="7244715" y="3646932"/>
            <a:ext cx="272796" cy="217424"/>
          </a:xfrm>
          <a:custGeom>
            <a:avLst/>
            <a:gdLst/>
            <a:ahLst/>
            <a:cxnLst/>
            <a:rect l="l" t="t" r="r" b="b"/>
            <a:pathLst>
              <a:path w="272796" h="217424">
                <a:moveTo>
                  <a:pt x="89662" y="55753"/>
                </a:moveTo>
                <a:lnTo>
                  <a:pt x="89662" y="89154"/>
                </a:lnTo>
                <a:lnTo>
                  <a:pt x="61087" y="89154"/>
                </a:lnTo>
                <a:lnTo>
                  <a:pt x="61087" y="152908"/>
                </a:lnTo>
                <a:cubicBezTo>
                  <a:pt x="61087" y="165735"/>
                  <a:pt x="61341" y="173228"/>
                  <a:pt x="61976" y="175387"/>
                </a:cubicBezTo>
                <a:cubicBezTo>
                  <a:pt x="62484" y="177546"/>
                  <a:pt x="63753" y="179324"/>
                  <a:pt x="65659" y="180721"/>
                </a:cubicBezTo>
                <a:cubicBezTo>
                  <a:pt x="67564" y="182118"/>
                  <a:pt x="69977" y="182753"/>
                  <a:pt x="72771" y="182753"/>
                </a:cubicBezTo>
                <a:cubicBezTo>
                  <a:pt x="76581" y="182753"/>
                  <a:pt x="82169" y="181483"/>
                  <a:pt x="89535" y="178689"/>
                </a:cubicBezTo>
                <a:lnTo>
                  <a:pt x="93091" y="211201"/>
                </a:lnTo>
                <a:cubicBezTo>
                  <a:pt x="83439" y="215392"/>
                  <a:pt x="72390" y="217424"/>
                  <a:pt x="60071" y="217424"/>
                </a:cubicBezTo>
                <a:cubicBezTo>
                  <a:pt x="52578" y="217424"/>
                  <a:pt x="45720" y="216154"/>
                  <a:pt x="39624" y="213614"/>
                </a:cubicBezTo>
                <a:cubicBezTo>
                  <a:pt x="33654" y="211074"/>
                  <a:pt x="29210" y="207899"/>
                  <a:pt x="26416" y="203835"/>
                </a:cubicBezTo>
                <a:cubicBezTo>
                  <a:pt x="23495" y="199771"/>
                  <a:pt x="21590" y="194310"/>
                  <a:pt x="20447" y="187579"/>
                </a:cubicBezTo>
                <a:cubicBezTo>
                  <a:pt x="19558" y="182626"/>
                  <a:pt x="19177" y="172847"/>
                  <a:pt x="19177" y="158115"/>
                </a:cubicBezTo>
                <a:lnTo>
                  <a:pt x="19177" y="89154"/>
                </a:lnTo>
                <a:lnTo>
                  <a:pt x="0" y="89154"/>
                </a:lnTo>
                <a:lnTo>
                  <a:pt x="0" y="55753"/>
                </a:lnTo>
                <a:lnTo>
                  <a:pt x="19177" y="55753"/>
                </a:lnTo>
                <a:lnTo>
                  <a:pt x="19177" y="24384"/>
                </a:lnTo>
                <a:lnTo>
                  <a:pt x="61087" y="0"/>
                </a:lnTo>
                <a:lnTo>
                  <a:pt x="61087" y="55753"/>
                </a:lnTo>
                <a:close/>
                <a:moveTo>
                  <a:pt x="109601" y="132588"/>
                </a:moveTo>
                <a:cubicBezTo>
                  <a:pt x="109601" y="118745"/>
                  <a:pt x="113029" y="105283"/>
                  <a:pt x="119888" y="92329"/>
                </a:cubicBezTo>
                <a:cubicBezTo>
                  <a:pt x="126746" y="79248"/>
                  <a:pt x="136398" y="69342"/>
                  <a:pt x="148971" y="62484"/>
                </a:cubicBezTo>
                <a:cubicBezTo>
                  <a:pt x="161544" y="55626"/>
                  <a:pt x="175514" y="52197"/>
                  <a:pt x="191008" y="52197"/>
                </a:cubicBezTo>
                <a:cubicBezTo>
                  <a:pt x="215011" y="52197"/>
                  <a:pt x="234569" y="59944"/>
                  <a:pt x="249809" y="75565"/>
                </a:cubicBezTo>
                <a:cubicBezTo>
                  <a:pt x="265176" y="91059"/>
                  <a:pt x="272796" y="110617"/>
                  <a:pt x="272796" y="134366"/>
                </a:cubicBezTo>
                <a:cubicBezTo>
                  <a:pt x="272796" y="158242"/>
                  <a:pt x="265049" y="178181"/>
                  <a:pt x="249554" y="193802"/>
                </a:cubicBezTo>
                <a:cubicBezTo>
                  <a:pt x="234188" y="209550"/>
                  <a:pt x="214757" y="217424"/>
                  <a:pt x="191389" y="217424"/>
                </a:cubicBezTo>
                <a:cubicBezTo>
                  <a:pt x="176911" y="217424"/>
                  <a:pt x="163067" y="214122"/>
                  <a:pt x="149860" y="207645"/>
                </a:cubicBezTo>
                <a:cubicBezTo>
                  <a:pt x="136778" y="201041"/>
                  <a:pt x="126746" y="191516"/>
                  <a:pt x="119888" y="178816"/>
                </a:cubicBezTo>
                <a:cubicBezTo>
                  <a:pt x="113029" y="166116"/>
                  <a:pt x="109601" y="150749"/>
                  <a:pt x="109601" y="132588"/>
                </a:cubicBezTo>
                <a:close/>
                <a:moveTo>
                  <a:pt x="152527" y="134874"/>
                </a:moveTo>
                <a:cubicBezTo>
                  <a:pt x="152527" y="150495"/>
                  <a:pt x="156210" y="162560"/>
                  <a:pt x="163703" y="170815"/>
                </a:cubicBezTo>
                <a:cubicBezTo>
                  <a:pt x="171069" y="179197"/>
                  <a:pt x="180340" y="183388"/>
                  <a:pt x="191262" y="183388"/>
                </a:cubicBezTo>
                <a:cubicBezTo>
                  <a:pt x="202057" y="183388"/>
                  <a:pt x="211328" y="179197"/>
                  <a:pt x="218694" y="170815"/>
                </a:cubicBezTo>
                <a:cubicBezTo>
                  <a:pt x="226060" y="162560"/>
                  <a:pt x="229742" y="150368"/>
                  <a:pt x="229742" y="134493"/>
                </a:cubicBezTo>
                <a:cubicBezTo>
                  <a:pt x="229742" y="119126"/>
                  <a:pt x="226060" y="107188"/>
                  <a:pt x="218694" y="98806"/>
                </a:cubicBezTo>
                <a:cubicBezTo>
                  <a:pt x="211328" y="90551"/>
                  <a:pt x="202057" y="86360"/>
                  <a:pt x="191262" y="86360"/>
                </a:cubicBezTo>
                <a:cubicBezTo>
                  <a:pt x="180340" y="86360"/>
                  <a:pt x="171069" y="90551"/>
                  <a:pt x="163703" y="98806"/>
                </a:cubicBezTo>
                <a:cubicBezTo>
                  <a:pt x="156210" y="107188"/>
                  <a:pt x="152527" y="119126"/>
                  <a:pt x="152527" y="134874"/>
                </a:cubicBezTo>
                <a:close/>
              </a:path>
            </a:pathLst>
          </a:custGeom>
          <a:solidFill>
            <a:srgbClr val="3E3E3E"/>
          </a:solidFill>
        </p:spPr>
        <p:txBody>
          <a:bodyPr wrap="square" lIns="0" tIns="0" rIns="0" bIns="0" rtlCol="0">
            <a:noAutofit/>
          </a:bodyPr>
          <a:lstStyle/>
          <a:p>
            <a:endParaRPr/>
          </a:p>
        </p:txBody>
      </p:sp>
      <p:sp>
        <p:nvSpPr>
          <p:cNvPr id="199" name="object 199"/>
          <p:cNvSpPr/>
          <p:nvPr/>
        </p:nvSpPr>
        <p:spPr>
          <a:xfrm>
            <a:off x="4741799" y="4004653"/>
            <a:ext cx="1170432" cy="282029"/>
          </a:xfrm>
          <a:custGeom>
            <a:avLst/>
            <a:gdLst/>
            <a:ahLst/>
            <a:cxnLst/>
            <a:rect l="l" t="t" r="r" b="b"/>
            <a:pathLst>
              <a:path w="1170432" h="282029">
                <a:moveTo>
                  <a:pt x="0" y="225628"/>
                </a:moveTo>
                <a:lnTo>
                  <a:pt x="53975" y="0"/>
                </a:lnTo>
                <a:lnTo>
                  <a:pt x="85344" y="0"/>
                </a:lnTo>
                <a:lnTo>
                  <a:pt x="30734" y="225628"/>
                </a:lnTo>
                <a:close/>
                <a:moveTo>
                  <a:pt x="106426" y="63855"/>
                </a:moveTo>
                <a:lnTo>
                  <a:pt x="145415" y="63855"/>
                </a:lnTo>
                <a:lnTo>
                  <a:pt x="145415" y="87071"/>
                </a:lnTo>
                <a:cubicBezTo>
                  <a:pt x="150495" y="79133"/>
                  <a:pt x="157353" y="72682"/>
                  <a:pt x="165989" y="67716"/>
                </a:cubicBezTo>
                <a:cubicBezTo>
                  <a:pt x="174625" y="62763"/>
                  <a:pt x="184150" y="60274"/>
                  <a:pt x="194691" y="60274"/>
                </a:cubicBezTo>
                <a:cubicBezTo>
                  <a:pt x="213106" y="60274"/>
                  <a:pt x="228600" y="67475"/>
                  <a:pt x="241427" y="81864"/>
                </a:cubicBezTo>
                <a:cubicBezTo>
                  <a:pt x="254254" y="96240"/>
                  <a:pt x="260604" y="116293"/>
                  <a:pt x="260604" y="141986"/>
                </a:cubicBezTo>
                <a:cubicBezTo>
                  <a:pt x="260604" y="168376"/>
                  <a:pt x="254127" y="188887"/>
                  <a:pt x="241300" y="203530"/>
                </a:cubicBezTo>
                <a:cubicBezTo>
                  <a:pt x="228346" y="218160"/>
                  <a:pt x="212725" y="225475"/>
                  <a:pt x="194437" y="225475"/>
                </a:cubicBezTo>
                <a:cubicBezTo>
                  <a:pt x="185674" y="225475"/>
                  <a:pt x="177800" y="223736"/>
                  <a:pt x="170688" y="220268"/>
                </a:cubicBezTo>
                <a:cubicBezTo>
                  <a:pt x="163576" y="216801"/>
                  <a:pt x="156083" y="210845"/>
                  <a:pt x="148209" y="202412"/>
                </a:cubicBezTo>
                <a:lnTo>
                  <a:pt x="148209" y="282029"/>
                </a:lnTo>
                <a:lnTo>
                  <a:pt x="106426" y="282029"/>
                </a:lnTo>
                <a:close/>
                <a:moveTo>
                  <a:pt x="147828" y="140195"/>
                </a:moveTo>
                <a:cubicBezTo>
                  <a:pt x="147828" y="157962"/>
                  <a:pt x="151384" y="171081"/>
                  <a:pt x="158369" y="179565"/>
                </a:cubicBezTo>
                <a:cubicBezTo>
                  <a:pt x="165481" y="188048"/>
                  <a:pt x="173990" y="192290"/>
                  <a:pt x="184150" y="192290"/>
                </a:cubicBezTo>
                <a:cubicBezTo>
                  <a:pt x="193802" y="192290"/>
                  <a:pt x="201930" y="188391"/>
                  <a:pt x="208407" y="180606"/>
                </a:cubicBezTo>
                <a:cubicBezTo>
                  <a:pt x="214884" y="172821"/>
                  <a:pt x="218059" y="160045"/>
                  <a:pt x="218059" y="142278"/>
                </a:cubicBezTo>
                <a:cubicBezTo>
                  <a:pt x="218059" y="125717"/>
                  <a:pt x="214757" y="113411"/>
                  <a:pt x="208153" y="105371"/>
                </a:cubicBezTo>
                <a:cubicBezTo>
                  <a:pt x="201422" y="97332"/>
                  <a:pt x="193167" y="93319"/>
                  <a:pt x="183388" y="93319"/>
                </a:cubicBezTo>
                <a:cubicBezTo>
                  <a:pt x="173228" y="93319"/>
                  <a:pt x="164719" y="97269"/>
                  <a:pt x="157988" y="105156"/>
                </a:cubicBezTo>
                <a:cubicBezTo>
                  <a:pt x="151130" y="113042"/>
                  <a:pt x="147828" y="124726"/>
                  <a:pt x="147828" y="140195"/>
                </a:cubicBezTo>
                <a:close/>
                <a:moveTo>
                  <a:pt x="333629" y="221907"/>
                </a:moveTo>
                <a:lnTo>
                  <a:pt x="291719" y="221907"/>
                </a:lnTo>
                <a:lnTo>
                  <a:pt x="291719" y="63855"/>
                </a:lnTo>
                <a:lnTo>
                  <a:pt x="330581" y="63855"/>
                </a:lnTo>
                <a:lnTo>
                  <a:pt x="330581" y="86321"/>
                </a:lnTo>
                <a:cubicBezTo>
                  <a:pt x="337312" y="75704"/>
                  <a:pt x="343281" y="68707"/>
                  <a:pt x="348615" y="65341"/>
                </a:cubicBezTo>
                <a:cubicBezTo>
                  <a:pt x="353822" y="61963"/>
                  <a:pt x="359918" y="60274"/>
                  <a:pt x="366649" y="60274"/>
                </a:cubicBezTo>
                <a:cubicBezTo>
                  <a:pt x="376174" y="60274"/>
                  <a:pt x="385318" y="62903"/>
                  <a:pt x="394208" y="68160"/>
                </a:cubicBezTo>
                <a:lnTo>
                  <a:pt x="381254" y="104635"/>
                </a:lnTo>
                <a:cubicBezTo>
                  <a:pt x="374142" y="100063"/>
                  <a:pt x="367665" y="97790"/>
                  <a:pt x="361569" y="97790"/>
                </a:cubicBezTo>
                <a:cubicBezTo>
                  <a:pt x="355727" y="97790"/>
                  <a:pt x="350774" y="99390"/>
                  <a:pt x="346710" y="102616"/>
                </a:cubicBezTo>
                <a:cubicBezTo>
                  <a:pt x="342646" y="105841"/>
                  <a:pt x="339471" y="111671"/>
                  <a:pt x="337058" y="120103"/>
                </a:cubicBezTo>
                <a:cubicBezTo>
                  <a:pt x="334772" y="128536"/>
                  <a:pt x="333629" y="146202"/>
                  <a:pt x="333629" y="173088"/>
                </a:cubicBezTo>
                <a:close/>
                <a:moveTo>
                  <a:pt x="412496" y="42418"/>
                </a:moveTo>
                <a:lnTo>
                  <a:pt x="412496" y="3721"/>
                </a:lnTo>
                <a:lnTo>
                  <a:pt x="454279" y="3721"/>
                </a:lnTo>
                <a:lnTo>
                  <a:pt x="454279" y="42418"/>
                </a:lnTo>
                <a:close/>
                <a:moveTo>
                  <a:pt x="412496" y="221907"/>
                </a:moveTo>
                <a:lnTo>
                  <a:pt x="412496" y="63855"/>
                </a:lnTo>
                <a:lnTo>
                  <a:pt x="454279" y="63855"/>
                </a:lnTo>
                <a:lnTo>
                  <a:pt x="454279" y="221907"/>
                </a:lnTo>
                <a:close/>
                <a:moveTo>
                  <a:pt x="541274" y="221907"/>
                </a:moveTo>
                <a:lnTo>
                  <a:pt x="477520" y="63855"/>
                </a:lnTo>
                <a:lnTo>
                  <a:pt x="521462" y="63855"/>
                </a:lnTo>
                <a:lnTo>
                  <a:pt x="551180" y="144513"/>
                </a:lnTo>
                <a:lnTo>
                  <a:pt x="559816" y="171450"/>
                </a:lnTo>
                <a:cubicBezTo>
                  <a:pt x="562102" y="164604"/>
                  <a:pt x="563499" y="160096"/>
                  <a:pt x="564134" y="157911"/>
                </a:cubicBezTo>
                <a:cubicBezTo>
                  <a:pt x="565531" y="153441"/>
                  <a:pt x="567055" y="148983"/>
                  <a:pt x="568579" y="144513"/>
                </a:cubicBezTo>
                <a:lnTo>
                  <a:pt x="598678" y="63855"/>
                </a:lnTo>
                <a:lnTo>
                  <a:pt x="641731" y="63855"/>
                </a:lnTo>
                <a:lnTo>
                  <a:pt x="578866" y="221907"/>
                </a:lnTo>
                <a:close/>
                <a:moveTo>
                  <a:pt x="698246" y="112077"/>
                </a:moveTo>
                <a:lnTo>
                  <a:pt x="660273" y="105219"/>
                </a:lnTo>
                <a:cubicBezTo>
                  <a:pt x="664464" y="89941"/>
                  <a:pt x="671830" y="78638"/>
                  <a:pt x="682244" y="71297"/>
                </a:cubicBezTo>
                <a:cubicBezTo>
                  <a:pt x="692658" y="63944"/>
                  <a:pt x="708152" y="60274"/>
                  <a:pt x="728726" y="60274"/>
                </a:cubicBezTo>
                <a:cubicBezTo>
                  <a:pt x="747395" y="60274"/>
                  <a:pt x="761238" y="62484"/>
                  <a:pt x="770382" y="66903"/>
                </a:cubicBezTo>
                <a:cubicBezTo>
                  <a:pt x="779526" y="71323"/>
                  <a:pt x="785876" y="76924"/>
                  <a:pt x="789686" y="83718"/>
                </a:cubicBezTo>
                <a:cubicBezTo>
                  <a:pt x="793369" y="90512"/>
                  <a:pt x="795274" y="102997"/>
                  <a:pt x="795274" y="121145"/>
                </a:cubicBezTo>
                <a:lnTo>
                  <a:pt x="794766" y="169964"/>
                </a:lnTo>
                <a:cubicBezTo>
                  <a:pt x="794766" y="183857"/>
                  <a:pt x="795401" y="194106"/>
                  <a:pt x="796798" y="200698"/>
                </a:cubicBezTo>
                <a:cubicBezTo>
                  <a:pt x="798195" y="207302"/>
                  <a:pt x="800608" y="214363"/>
                  <a:pt x="804291" y="221907"/>
                </a:cubicBezTo>
                <a:lnTo>
                  <a:pt x="762889" y="221907"/>
                </a:lnTo>
                <a:cubicBezTo>
                  <a:pt x="761873" y="219125"/>
                  <a:pt x="760476" y="215011"/>
                  <a:pt x="758952" y="209550"/>
                </a:cubicBezTo>
                <a:cubicBezTo>
                  <a:pt x="758190" y="207073"/>
                  <a:pt x="757682" y="205435"/>
                  <a:pt x="757428" y="204648"/>
                </a:cubicBezTo>
                <a:cubicBezTo>
                  <a:pt x="750316" y="211582"/>
                  <a:pt x="742696" y="216801"/>
                  <a:pt x="734568" y="220268"/>
                </a:cubicBezTo>
                <a:cubicBezTo>
                  <a:pt x="726313" y="223736"/>
                  <a:pt x="717677" y="225475"/>
                  <a:pt x="708406" y="225475"/>
                </a:cubicBezTo>
                <a:cubicBezTo>
                  <a:pt x="692150" y="225475"/>
                  <a:pt x="679323" y="221069"/>
                  <a:pt x="670052" y="212229"/>
                </a:cubicBezTo>
                <a:cubicBezTo>
                  <a:pt x="660654" y="203403"/>
                  <a:pt x="655955" y="192240"/>
                  <a:pt x="655955" y="178752"/>
                </a:cubicBezTo>
                <a:cubicBezTo>
                  <a:pt x="655955" y="169811"/>
                  <a:pt x="658114" y="161848"/>
                  <a:pt x="662305" y="154863"/>
                </a:cubicBezTo>
                <a:cubicBezTo>
                  <a:pt x="666623" y="147866"/>
                  <a:pt x="672592" y="142506"/>
                  <a:pt x="680212" y="138785"/>
                </a:cubicBezTo>
                <a:cubicBezTo>
                  <a:pt x="687959" y="135064"/>
                  <a:pt x="699008" y="131813"/>
                  <a:pt x="713486" y="129032"/>
                </a:cubicBezTo>
                <a:cubicBezTo>
                  <a:pt x="733044" y="125361"/>
                  <a:pt x="746633" y="121945"/>
                  <a:pt x="754126" y="118770"/>
                </a:cubicBezTo>
                <a:lnTo>
                  <a:pt x="754126" y="114604"/>
                </a:lnTo>
                <a:cubicBezTo>
                  <a:pt x="754126" y="106565"/>
                  <a:pt x="752221" y="100838"/>
                  <a:pt x="748157" y="97409"/>
                </a:cubicBezTo>
                <a:cubicBezTo>
                  <a:pt x="744220" y="93992"/>
                  <a:pt x="736727" y="92278"/>
                  <a:pt x="725678" y="92278"/>
                </a:cubicBezTo>
                <a:cubicBezTo>
                  <a:pt x="718312" y="92278"/>
                  <a:pt x="712470" y="93738"/>
                  <a:pt x="708279" y="96672"/>
                </a:cubicBezTo>
                <a:cubicBezTo>
                  <a:pt x="704088" y="99593"/>
                  <a:pt x="700786" y="104724"/>
                  <a:pt x="698246" y="112077"/>
                </a:cubicBezTo>
                <a:close/>
                <a:moveTo>
                  <a:pt x="754126" y="145999"/>
                </a:moveTo>
                <a:cubicBezTo>
                  <a:pt x="748792" y="147789"/>
                  <a:pt x="740283" y="149923"/>
                  <a:pt x="728726" y="152400"/>
                </a:cubicBezTo>
                <a:cubicBezTo>
                  <a:pt x="717042" y="154889"/>
                  <a:pt x="709549" y="157314"/>
                  <a:pt x="705993" y="159702"/>
                </a:cubicBezTo>
                <a:cubicBezTo>
                  <a:pt x="700532" y="163563"/>
                  <a:pt x="697738" y="168478"/>
                  <a:pt x="697738" y="174434"/>
                </a:cubicBezTo>
                <a:cubicBezTo>
                  <a:pt x="697738" y="180289"/>
                  <a:pt x="699897" y="185343"/>
                  <a:pt x="704342" y="189611"/>
                </a:cubicBezTo>
                <a:cubicBezTo>
                  <a:pt x="708660" y="193878"/>
                  <a:pt x="714248" y="196012"/>
                  <a:pt x="720979" y="196012"/>
                </a:cubicBezTo>
                <a:cubicBezTo>
                  <a:pt x="728472" y="196012"/>
                  <a:pt x="735711" y="193535"/>
                  <a:pt x="742569" y="188569"/>
                </a:cubicBezTo>
                <a:cubicBezTo>
                  <a:pt x="747649" y="184797"/>
                  <a:pt x="750951" y="180187"/>
                  <a:pt x="752475" y="174726"/>
                </a:cubicBezTo>
                <a:cubicBezTo>
                  <a:pt x="753618" y="171157"/>
                  <a:pt x="754126" y="164363"/>
                  <a:pt x="754126" y="154343"/>
                </a:cubicBezTo>
                <a:close/>
                <a:moveTo>
                  <a:pt x="908558" y="63855"/>
                </a:moveTo>
                <a:lnTo>
                  <a:pt x="908558" y="97193"/>
                </a:lnTo>
                <a:lnTo>
                  <a:pt x="879983" y="97193"/>
                </a:lnTo>
                <a:lnTo>
                  <a:pt x="879983" y="160883"/>
                </a:lnTo>
                <a:cubicBezTo>
                  <a:pt x="879983" y="173786"/>
                  <a:pt x="880237" y="181305"/>
                  <a:pt x="880872" y="183438"/>
                </a:cubicBezTo>
                <a:cubicBezTo>
                  <a:pt x="881380" y="185572"/>
                  <a:pt x="882650" y="187325"/>
                  <a:pt x="884555" y="188722"/>
                </a:cubicBezTo>
                <a:cubicBezTo>
                  <a:pt x="886460" y="190106"/>
                  <a:pt x="888873" y="190804"/>
                  <a:pt x="891667" y="190804"/>
                </a:cubicBezTo>
                <a:cubicBezTo>
                  <a:pt x="895477" y="190804"/>
                  <a:pt x="901065" y="189458"/>
                  <a:pt x="908431" y="186778"/>
                </a:cubicBezTo>
                <a:lnTo>
                  <a:pt x="911987" y="219227"/>
                </a:lnTo>
                <a:cubicBezTo>
                  <a:pt x="902335" y="223393"/>
                  <a:pt x="891286" y="225475"/>
                  <a:pt x="878967" y="225475"/>
                </a:cubicBezTo>
                <a:cubicBezTo>
                  <a:pt x="871474" y="225475"/>
                  <a:pt x="864616" y="224218"/>
                  <a:pt x="858520" y="221678"/>
                </a:cubicBezTo>
                <a:cubicBezTo>
                  <a:pt x="852551" y="219151"/>
                  <a:pt x="848106" y="215874"/>
                  <a:pt x="845312" y="211861"/>
                </a:cubicBezTo>
                <a:cubicBezTo>
                  <a:pt x="842391" y="207848"/>
                  <a:pt x="840486" y="202412"/>
                  <a:pt x="839343" y="195567"/>
                </a:cubicBezTo>
                <a:cubicBezTo>
                  <a:pt x="838454" y="190703"/>
                  <a:pt x="838073" y="180873"/>
                  <a:pt x="838073" y="166090"/>
                </a:cubicBezTo>
                <a:lnTo>
                  <a:pt x="838073" y="97193"/>
                </a:lnTo>
                <a:lnTo>
                  <a:pt x="818896" y="97193"/>
                </a:lnTo>
                <a:lnTo>
                  <a:pt x="818896" y="63855"/>
                </a:lnTo>
                <a:lnTo>
                  <a:pt x="838073" y="63855"/>
                </a:lnTo>
                <a:lnTo>
                  <a:pt x="838073" y="32448"/>
                </a:lnTo>
                <a:lnTo>
                  <a:pt x="879983" y="8039"/>
                </a:lnTo>
                <a:lnTo>
                  <a:pt x="879983" y="63855"/>
                </a:lnTo>
                <a:close/>
                <a:moveTo>
                  <a:pt x="1029716" y="171602"/>
                </a:moveTo>
                <a:lnTo>
                  <a:pt x="1071372" y="178600"/>
                </a:lnTo>
                <a:cubicBezTo>
                  <a:pt x="1066038" y="193878"/>
                  <a:pt x="1057656" y="205511"/>
                  <a:pt x="1046099" y="213499"/>
                </a:cubicBezTo>
                <a:cubicBezTo>
                  <a:pt x="1034542" y="221488"/>
                  <a:pt x="1020064" y="225475"/>
                  <a:pt x="1002665" y="225475"/>
                </a:cubicBezTo>
                <a:cubicBezTo>
                  <a:pt x="975233" y="225475"/>
                  <a:pt x="954786" y="216497"/>
                  <a:pt x="941578" y="198539"/>
                </a:cubicBezTo>
                <a:cubicBezTo>
                  <a:pt x="931164" y="184150"/>
                  <a:pt x="925957" y="166001"/>
                  <a:pt x="925957" y="144068"/>
                </a:cubicBezTo>
                <a:cubicBezTo>
                  <a:pt x="925957" y="117881"/>
                  <a:pt x="932815" y="97358"/>
                  <a:pt x="946531" y="82524"/>
                </a:cubicBezTo>
                <a:cubicBezTo>
                  <a:pt x="960247" y="67691"/>
                  <a:pt x="977519" y="60274"/>
                  <a:pt x="998474" y="60274"/>
                </a:cubicBezTo>
                <a:cubicBezTo>
                  <a:pt x="1021969" y="60274"/>
                  <a:pt x="1040511" y="68046"/>
                  <a:pt x="1054100" y="83566"/>
                </a:cubicBezTo>
                <a:cubicBezTo>
                  <a:pt x="1067689" y="99098"/>
                  <a:pt x="1074293" y="122885"/>
                  <a:pt x="1073658" y="154940"/>
                </a:cubicBezTo>
                <a:lnTo>
                  <a:pt x="968883" y="154940"/>
                </a:lnTo>
                <a:cubicBezTo>
                  <a:pt x="969137" y="167335"/>
                  <a:pt x="972566" y="176987"/>
                  <a:pt x="979043" y="183883"/>
                </a:cubicBezTo>
                <a:cubicBezTo>
                  <a:pt x="985393" y="190779"/>
                  <a:pt x="993521" y="194221"/>
                  <a:pt x="1003046" y="194221"/>
                </a:cubicBezTo>
                <a:cubicBezTo>
                  <a:pt x="1009650" y="194221"/>
                  <a:pt x="1015111" y="192443"/>
                  <a:pt x="1019683" y="188861"/>
                </a:cubicBezTo>
                <a:cubicBezTo>
                  <a:pt x="1024128" y="185293"/>
                  <a:pt x="1027430" y="179539"/>
                  <a:pt x="1029716" y="171602"/>
                </a:cubicBezTo>
                <a:close/>
                <a:moveTo>
                  <a:pt x="1032129" y="129336"/>
                </a:moveTo>
                <a:cubicBezTo>
                  <a:pt x="1031875" y="117233"/>
                  <a:pt x="1028700" y="108026"/>
                  <a:pt x="1022731" y="101727"/>
                </a:cubicBezTo>
                <a:cubicBezTo>
                  <a:pt x="1016762" y="95427"/>
                  <a:pt x="1009523" y="92278"/>
                  <a:pt x="1001014" y="92278"/>
                </a:cubicBezTo>
                <a:cubicBezTo>
                  <a:pt x="991870" y="92278"/>
                  <a:pt x="984377" y="95605"/>
                  <a:pt x="978408" y="102247"/>
                </a:cubicBezTo>
                <a:cubicBezTo>
                  <a:pt x="972439" y="108902"/>
                  <a:pt x="969518" y="117919"/>
                  <a:pt x="969645" y="129336"/>
                </a:cubicBezTo>
                <a:close/>
                <a:moveTo>
                  <a:pt x="1085088" y="225628"/>
                </a:moveTo>
                <a:lnTo>
                  <a:pt x="1139063" y="0"/>
                </a:lnTo>
                <a:lnTo>
                  <a:pt x="1170432" y="0"/>
                </a:lnTo>
                <a:lnTo>
                  <a:pt x="1115822" y="225628"/>
                </a:lnTo>
                <a:close/>
              </a:path>
            </a:pathLst>
          </a:custGeom>
          <a:solidFill>
            <a:srgbClr val="3E3E3E"/>
          </a:solidFill>
        </p:spPr>
        <p:txBody>
          <a:bodyPr wrap="square" lIns="0" tIns="0" rIns="0" bIns="0" rtlCol="0">
            <a:noAutofit/>
          </a:bodyPr>
          <a:lstStyle/>
          <a:p>
            <a:endParaRPr/>
          </a:p>
        </p:txBody>
      </p:sp>
      <p:sp>
        <p:nvSpPr>
          <p:cNvPr id="200" name="object 200"/>
          <p:cNvSpPr/>
          <p:nvPr/>
        </p:nvSpPr>
        <p:spPr>
          <a:xfrm>
            <a:off x="5923534" y="4008374"/>
            <a:ext cx="1997456" cy="282333"/>
          </a:xfrm>
          <a:custGeom>
            <a:avLst/>
            <a:gdLst/>
            <a:ahLst/>
            <a:cxnLst/>
            <a:rect l="l" t="t" r="r" b="b"/>
            <a:pathLst>
              <a:path w="1997456" h="282333">
                <a:moveTo>
                  <a:pt x="42291" y="108356"/>
                </a:moveTo>
                <a:lnTo>
                  <a:pt x="4318" y="101498"/>
                </a:lnTo>
                <a:cubicBezTo>
                  <a:pt x="8509" y="86220"/>
                  <a:pt x="15875" y="74917"/>
                  <a:pt x="26289" y="67576"/>
                </a:cubicBezTo>
                <a:cubicBezTo>
                  <a:pt x="36703" y="60223"/>
                  <a:pt x="52197" y="56553"/>
                  <a:pt x="72771" y="56553"/>
                </a:cubicBezTo>
                <a:cubicBezTo>
                  <a:pt x="91440" y="56553"/>
                  <a:pt x="105283" y="58763"/>
                  <a:pt x="114427" y="63182"/>
                </a:cubicBezTo>
                <a:cubicBezTo>
                  <a:pt x="123571" y="67602"/>
                  <a:pt x="129921" y="73203"/>
                  <a:pt x="133731" y="79997"/>
                </a:cubicBezTo>
                <a:cubicBezTo>
                  <a:pt x="137414" y="86791"/>
                  <a:pt x="139319" y="99276"/>
                  <a:pt x="139319" y="117424"/>
                </a:cubicBezTo>
                <a:lnTo>
                  <a:pt x="138811" y="166243"/>
                </a:lnTo>
                <a:cubicBezTo>
                  <a:pt x="138811" y="180136"/>
                  <a:pt x="139446" y="190385"/>
                  <a:pt x="140843" y="196977"/>
                </a:cubicBezTo>
                <a:cubicBezTo>
                  <a:pt x="142240" y="203581"/>
                  <a:pt x="144653" y="210642"/>
                  <a:pt x="148336" y="218186"/>
                </a:cubicBezTo>
                <a:lnTo>
                  <a:pt x="106934" y="218186"/>
                </a:lnTo>
                <a:cubicBezTo>
                  <a:pt x="105918" y="215404"/>
                  <a:pt x="104521" y="211290"/>
                  <a:pt x="102997" y="205829"/>
                </a:cubicBezTo>
                <a:cubicBezTo>
                  <a:pt x="102235" y="203352"/>
                  <a:pt x="101727" y="201714"/>
                  <a:pt x="101473" y="200927"/>
                </a:cubicBezTo>
                <a:cubicBezTo>
                  <a:pt x="94361" y="207861"/>
                  <a:pt x="86741" y="213080"/>
                  <a:pt x="78613" y="216547"/>
                </a:cubicBezTo>
                <a:cubicBezTo>
                  <a:pt x="70358" y="220015"/>
                  <a:pt x="61722" y="221754"/>
                  <a:pt x="52451" y="221754"/>
                </a:cubicBezTo>
                <a:cubicBezTo>
                  <a:pt x="36195" y="221754"/>
                  <a:pt x="23368" y="217348"/>
                  <a:pt x="14097" y="208508"/>
                </a:cubicBezTo>
                <a:cubicBezTo>
                  <a:pt x="4699" y="199682"/>
                  <a:pt x="0" y="188519"/>
                  <a:pt x="0" y="175031"/>
                </a:cubicBezTo>
                <a:cubicBezTo>
                  <a:pt x="0" y="166090"/>
                  <a:pt x="2159" y="158127"/>
                  <a:pt x="6350" y="151142"/>
                </a:cubicBezTo>
                <a:cubicBezTo>
                  <a:pt x="10668" y="144145"/>
                  <a:pt x="16637" y="138785"/>
                  <a:pt x="24257" y="135064"/>
                </a:cubicBezTo>
                <a:cubicBezTo>
                  <a:pt x="32004" y="131343"/>
                  <a:pt x="43053" y="128092"/>
                  <a:pt x="57531" y="125311"/>
                </a:cubicBezTo>
                <a:cubicBezTo>
                  <a:pt x="77089" y="121640"/>
                  <a:pt x="90678" y="118224"/>
                  <a:pt x="98171" y="115049"/>
                </a:cubicBezTo>
                <a:lnTo>
                  <a:pt x="98171" y="110883"/>
                </a:lnTo>
                <a:cubicBezTo>
                  <a:pt x="98171" y="102844"/>
                  <a:pt x="96266" y="97117"/>
                  <a:pt x="92202" y="93688"/>
                </a:cubicBezTo>
                <a:cubicBezTo>
                  <a:pt x="88265" y="90271"/>
                  <a:pt x="80772" y="88557"/>
                  <a:pt x="69723" y="88557"/>
                </a:cubicBezTo>
                <a:cubicBezTo>
                  <a:pt x="62357" y="88557"/>
                  <a:pt x="56515" y="90017"/>
                  <a:pt x="52324" y="92951"/>
                </a:cubicBezTo>
                <a:cubicBezTo>
                  <a:pt x="48133" y="95872"/>
                  <a:pt x="44831" y="101003"/>
                  <a:pt x="42291" y="108356"/>
                </a:cubicBezTo>
                <a:close/>
                <a:moveTo>
                  <a:pt x="98171" y="142278"/>
                </a:moveTo>
                <a:cubicBezTo>
                  <a:pt x="92837" y="144068"/>
                  <a:pt x="84328" y="146202"/>
                  <a:pt x="72771" y="148679"/>
                </a:cubicBezTo>
                <a:cubicBezTo>
                  <a:pt x="61087" y="151168"/>
                  <a:pt x="53594" y="153593"/>
                  <a:pt x="50038" y="155981"/>
                </a:cubicBezTo>
                <a:cubicBezTo>
                  <a:pt x="44577" y="159842"/>
                  <a:pt x="41783" y="164757"/>
                  <a:pt x="41783" y="170713"/>
                </a:cubicBezTo>
                <a:cubicBezTo>
                  <a:pt x="41783" y="176568"/>
                  <a:pt x="43942" y="181622"/>
                  <a:pt x="48387" y="185890"/>
                </a:cubicBezTo>
                <a:cubicBezTo>
                  <a:pt x="52705" y="190157"/>
                  <a:pt x="58293" y="192291"/>
                  <a:pt x="65024" y="192291"/>
                </a:cubicBezTo>
                <a:cubicBezTo>
                  <a:pt x="72517" y="192291"/>
                  <a:pt x="79756" y="189814"/>
                  <a:pt x="86614" y="184848"/>
                </a:cubicBezTo>
                <a:cubicBezTo>
                  <a:pt x="91694" y="181076"/>
                  <a:pt x="94996" y="176466"/>
                  <a:pt x="96520" y="171005"/>
                </a:cubicBezTo>
                <a:cubicBezTo>
                  <a:pt x="97663" y="167436"/>
                  <a:pt x="98171" y="160642"/>
                  <a:pt x="98171" y="150622"/>
                </a:cubicBezTo>
                <a:close/>
                <a:moveTo>
                  <a:pt x="178943" y="60134"/>
                </a:moveTo>
                <a:lnTo>
                  <a:pt x="217932" y="60134"/>
                </a:lnTo>
                <a:lnTo>
                  <a:pt x="217932" y="83350"/>
                </a:lnTo>
                <a:cubicBezTo>
                  <a:pt x="223012" y="75412"/>
                  <a:pt x="229870" y="68961"/>
                  <a:pt x="238506" y="63995"/>
                </a:cubicBezTo>
                <a:cubicBezTo>
                  <a:pt x="247142" y="59042"/>
                  <a:pt x="256667" y="56553"/>
                  <a:pt x="267208" y="56553"/>
                </a:cubicBezTo>
                <a:cubicBezTo>
                  <a:pt x="285623" y="56553"/>
                  <a:pt x="301117" y="63754"/>
                  <a:pt x="313944" y="78143"/>
                </a:cubicBezTo>
                <a:cubicBezTo>
                  <a:pt x="326771" y="92519"/>
                  <a:pt x="333121" y="112572"/>
                  <a:pt x="333121" y="138265"/>
                </a:cubicBezTo>
                <a:cubicBezTo>
                  <a:pt x="333121" y="164655"/>
                  <a:pt x="326644" y="185166"/>
                  <a:pt x="313817" y="199809"/>
                </a:cubicBezTo>
                <a:cubicBezTo>
                  <a:pt x="300863" y="214439"/>
                  <a:pt x="285242" y="221754"/>
                  <a:pt x="266954" y="221754"/>
                </a:cubicBezTo>
                <a:cubicBezTo>
                  <a:pt x="258191" y="221754"/>
                  <a:pt x="250317" y="220015"/>
                  <a:pt x="243205" y="216547"/>
                </a:cubicBezTo>
                <a:cubicBezTo>
                  <a:pt x="236093" y="213080"/>
                  <a:pt x="228600" y="207124"/>
                  <a:pt x="220726" y="198691"/>
                </a:cubicBezTo>
                <a:lnTo>
                  <a:pt x="220726" y="278308"/>
                </a:lnTo>
                <a:lnTo>
                  <a:pt x="178943" y="278308"/>
                </a:lnTo>
                <a:close/>
                <a:moveTo>
                  <a:pt x="220345" y="136474"/>
                </a:moveTo>
                <a:cubicBezTo>
                  <a:pt x="220345" y="154241"/>
                  <a:pt x="223901" y="167360"/>
                  <a:pt x="230886" y="175844"/>
                </a:cubicBezTo>
                <a:cubicBezTo>
                  <a:pt x="237998" y="184327"/>
                  <a:pt x="246507" y="188569"/>
                  <a:pt x="256667" y="188569"/>
                </a:cubicBezTo>
                <a:cubicBezTo>
                  <a:pt x="266319" y="188569"/>
                  <a:pt x="274447" y="184670"/>
                  <a:pt x="280924" y="176885"/>
                </a:cubicBezTo>
                <a:cubicBezTo>
                  <a:pt x="287401" y="169100"/>
                  <a:pt x="290576" y="156324"/>
                  <a:pt x="290576" y="138557"/>
                </a:cubicBezTo>
                <a:cubicBezTo>
                  <a:pt x="290576" y="121996"/>
                  <a:pt x="287274" y="109690"/>
                  <a:pt x="280670" y="101650"/>
                </a:cubicBezTo>
                <a:cubicBezTo>
                  <a:pt x="273939" y="93611"/>
                  <a:pt x="265684" y="89598"/>
                  <a:pt x="255905" y="89598"/>
                </a:cubicBezTo>
                <a:cubicBezTo>
                  <a:pt x="245745" y="89598"/>
                  <a:pt x="237236" y="93548"/>
                  <a:pt x="230505" y="101435"/>
                </a:cubicBezTo>
                <a:cubicBezTo>
                  <a:pt x="223647" y="109321"/>
                  <a:pt x="220345" y="121005"/>
                  <a:pt x="220345" y="136474"/>
                </a:cubicBezTo>
                <a:close/>
                <a:moveTo>
                  <a:pt x="366141" y="38697"/>
                </a:moveTo>
                <a:lnTo>
                  <a:pt x="366141" y="0"/>
                </a:lnTo>
                <a:lnTo>
                  <a:pt x="407924" y="0"/>
                </a:lnTo>
                <a:lnTo>
                  <a:pt x="407924" y="38697"/>
                </a:lnTo>
                <a:close/>
                <a:moveTo>
                  <a:pt x="366141" y="218186"/>
                </a:moveTo>
                <a:lnTo>
                  <a:pt x="366141" y="60134"/>
                </a:lnTo>
                <a:lnTo>
                  <a:pt x="407924" y="60134"/>
                </a:lnTo>
                <a:lnTo>
                  <a:pt x="407924" y="218186"/>
                </a:lnTo>
                <a:close/>
                <a:moveTo>
                  <a:pt x="426720" y="278460"/>
                </a:moveTo>
                <a:lnTo>
                  <a:pt x="426720" y="251371"/>
                </a:lnTo>
                <a:lnTo>
                  <a:pt x="600583" y="251371"/>
                </a:lnTo>
                <a:lnTo>
                  <a:pt x="600583" y="278460"/>
                </a:lnTo>
                <a:close/>
                <a:moveTo>
                  <a:pt x="758444" y="106857"/>
                </a:moveTo>
                <a:lnTo>
                  <a:pt x="717169" y="114300"/>
                </a:lnTo>
                <a:cubicBezTo>
                  <a:pt x="715772" y="106070"/>
                  <a:pt x="712597" y="99872"/>
                  <a:pt x="707771" y="95694"/>
                </a:cubicBezTo>
                <a:cubicBezTo>
                  <a:pt x="702818" y="91529"/>
                  <a:pt x="696468" y="89446"/>
                  <a:pt x="688594" y="89446"/>
                </a:cubicBezTo>
                <a:cubicBezTo>
                  <a:pt x="678180" y="89446"/>
                  <a:pt x="669925" y="93040"/>
                  <a:pt x="663702" y="100241"/>
                </a:cubicBezTo>
                <a:cubicBezTo>
                  <a:pt x="657479" y="107429"/>
                  <a:pt x="654431" y="119469"/>
                  <a:pt x="654431" y="136334"/>
                </a:cubicBezTo>
                <a:cubicBezTo>
                  <a:pt x="654431" y="155079"/>
                  <a:pt x="657479" y="168325"/>
                  <a:pt x="663829" y="176072"/>
                </a:cubicBezTo>
                <a:cubicBezTo>
                  <a:pt x="670179" y="183807"/>
                  <a:pt x="678560" y="187680"/>
                  <a:pt x="689229" y="187680"/>
                </a:cubicBezTo>
                <a:cubicBezTo>
                  <a:pt x="697103" y="187680"/>
                  <a:pt x="703580" y="185420"/>
                  <a:pt x="708659" y="180898"/>
                </a:cubicBezTo>
                <a:cubicBezTo>
                  <a:pt x="713740" y="176390"/>
                  <a:pt x="717296" y="168630"/>
                  <a:pt x="719455" y="157607"/>
                </a:cubicBezTo>
                <a:lnTo>
                  <a:pt x="760476" y="164604"/>
                </a:lnTo>
                <a:cubicBezTo>
                  <a:pt x="756158" y="183464"/>
                  <a:pt x="748030" y="197701"/>
                  <a:pt x="735965" y="207315"/>
                </a:cubicBezTo>
                <a:cubicBezTo>
                  <a:pt x="723772" y="216941"/>
                  <a:pt x="707644" y="221754"/>
                  <a:pt x="687323" y="221754"/>
                </a:cubicBezTo>
                <a:cubicBezTo>
                  <a:pt x="664083" y="221754"/>
                  <a:pt x="645668" y="214465"/>
                  <a:pt x="631952" y="199885"/>
                </a:cubicBezTo>
                <a:cubicBezTo>
                  <a:pt x="618235" y="185293"/>
                  <a:pt x="611378" y="165100"/>
                  <a:pt x="611378" y="139306"/>
                </a:cubicBezTo>
                <a:cubicBezTo>
                  <a:pt x="611378" y="113207"/>
                  <a:pt x="618235" y="92900"/>
                  <a:pt x="632079" y="78359"/>
                </a:cubicBezTo>
                <a:cubicBezTo>
                  <a:pt x="645795" y="63830"/>
                  <a:pt x="664464" y="56553"/>
                  <a:pt x="687959" y="56553"/>
                </a:cubicBezTo>
                <a:cubicBezTo>
                  <a:pt x="707263" y="56553"/>
                  <a:pt x="722503" y="60706"/>
                  <a:pt x="733933" y="68986"/>
                </a:cubicBezTo>
                <a:cubicBezTo>
                  <a:pt x="745235" y="77267"/>
                  <a:pt x="753491" y="89890"/>
                  <a:pt x="758444" y="106857"/>
                </a:cubicBezTo>
                <a:close/>
                <a:moveTo>
                  <a:pt x="829818" y="218186"/>
                </a:moveTo>
                <a:lnTo>
                  <a:pt x="787908" y="218186"/>
                </a:lnTo>
                <a:lnTo>
                  <a:pt x="787908" y="60134"/>
                </a:lnTo>
                <a:lnTo>
                  <a:pt x="826770" y="60134"/>
                </a:lnTo>
                <a:lnTo>
                  <a:pt x="826770" y="82600"/>
                </a:lnTo>
                <a:cubicBezTo>
                  <a:pt x="833501" y="71983"/>
                  <a:pt x="839470" y="64986"/>
                  <a:pt x="844804" y="61620"/>
                </a:cubicBezTo>
                <a:cubicBezTo>
                  <a:pt x="850010" y="58242"/>
                  <a:pt x="856107" y="56553"/>
                  <a:pt x="862838" y="56553"/>
                </a:cubicBezTo>
                <a:cubicBezTo>
                  <a:pt x="872363" y="56553"/>
                  <a:pt x="881507" y="59182"/>
                  <a:pt x="890397" y="64439"/>
                </a:cubicBezTo>
                <a:lnTo>
                  <a:pt x="877443" y="100914"/>
                </a:lnTo>
                <a:cubicBezTo>
                  <a:pt x="870331" y="96342"/>
                  <a:pt x="863854" y="94069"/>
                  <a:pt x="857758" y="94069"/>
                </a:cubicBezTo>
                <a:cubicBezTo>
                  <a:pt x="851916" y="94069"/>
                  <a:pt x="846963" y="95669"/>
                  <a:pt x="842898" y="98895"/>
                </a:cubicBezTo>
                <a:cubicBezTo>
                  <a:pt x="838834" y="102120"/>
                  <a:pt x="835659" y="107950"/>
                  <a:pt x="833247" y="116382"/>
                </a:cubicBezTo>
                <a:cubicBezTo>
                  <a:pt x="830960" y="124815"/>
                  <a:pt x="829818" y="142481"/>
                  <a:pt x="829818" y="169367"/>
                </a:cubicBezTo>
                <a:close/>
                <a:moveTo>
                  <a:pt x="1000125" y="167881"/>
                </a:moveTo>
                <a:lnTo>
                  <a:pt x="1041781" y="174879"/>
                </a:lnTo>
                <a:cubicBezTo>
                  <a:pt x="1036447" y="190157"/>
                  <a:pt x="1028065" y="201790"/>
                  <a:pt x="1016508" y="209778"/>
                </a:cubicBezTo>
                <a:cubicBezTo>
                  <a:pt x="1004951" y="217767"/>
                  <a:pt x="990472" y="221754"/>
                  <a:pt x="973073" y="221754"/>
                </a:cubicBezTo>
                <a:cubicBezTo>
                  <a:pt x="945642" y="221754"/>
                  <a:pt x="925195" y="212776"/>
                  <a:pt x="911987" y="194818"/>
                </a:cubicBezTo>
                <a:cubicBezTo>
                  <a:pt x="901572" y="180429"/>
                  <a:pt x="896366" y="162280"/>
                  <a:pt x="896366" y="140347"/>
                </a:cubicBezTo>
                <a:cubicBezTo>
                  <a:pt x="896366" y="114160"/>
                  <a:pt x="903223" y="93637"/>
                  <a:pt x="916940" y="78803"/>
                </a:cubicBezTo>
                <a:cubicBezTo>
                  <a:pt x="930656" y="63970"/>
                  <a:pt x="947928" y="56553"/>
                  <a:pt x="968883" y="56553"/>
                </a:cubicBezTo>
                <a:cubicBezTo>
                  <a:pt x="992378" y="56553"/>
                  <a:pt x="1010920" y="64325"/>
                  <a:pt x="1024509" y="79845"/>
                </a:cubicBezTo>
                <a:cubicBezTo>
                  <a:pt x="1038097" y="95377"/>
                  <a:pt x="1044702" y="119164"/>
                  <a:pt x="1044067" y="151219"/>
                </a:cubicBezTo>
                <a:lnTo>
                  <a:pt x="939292" y="151219"/>
                </a:lnTo>
                <a:cubicBezTo>
                  <a:pt x="939546" y="163614"/>
                  <a:pt x="942975" y="173266"/>
                  <a:pt x="949452" y="180162"/>
                </a:cubicBezTo>
                <a:cubicBezTo>
                  <a:pt x="955802" y="187058"/>
                  <a:pt x="963930" y="190500"/>
                  <a:pt x="973455" y="190500"/>
                </a:cubicBezTo>
                <a:cubicBezTo>
                  <a:pt x="980059" y="190500"/>
                  <a:pt x="985520" y="188722"/>
                  <a:pt x="990092" y="185140"/>
                </a:cubicBezTo>
                <a:cubicBezTo>
                  <a:pt x="994537" y="181572"/>
                  <a:pt x="997839" y="175818"/>
                  <a:pt x="1000125" y="167881"/>
                </a:cubicBezTo>
                <a:close/>
                <a:moveTo>
                  <a:pt x="1002538" y="125615"/>
                </a:moveTo>
                <a:cubicBezTo>
                  <a:pt x="1002284" y="113512"/>
                  <a:pt x="999109" y="104305"/>
                  <a:pt x="993140" y="98006"/>
                </a:cubicBezTo>
                <a:cubicBezTo>
                  <a:pt x="987171" y="91706"/>
                  <a:pt x="979932" y="88557"/>
                  <a:pt x="971422" y="88557"/>
                </a:cubicBezTo>
                <a:cubicBezTo>
                  <a:pt x="962279" y="88557"/>
                  <a:pt x="954785" y="91884"/>
                  <a:pt x="948817" y="98526"/>
                </a:cubicBezTo>
                <a:cubicBezTo>
                  <a:pt x="942847" y="105181"/>
                  <a:pt x="939927" y="114198"/>
                  <a:pt x="940054" y="125615"/>
                </a:cubicBezTo>
                <a:close/>
                <a:moveTo>
                  <a:pt x="1222756" y="218186"/>
                </a:moveTo>
                <a:lnTo>
                  <a:pt x="1183894" y="218186"/>
                </a:lnTo>
                <a:lnTo>
                  <a:pt x="1183894" y="194970"/>
                </a:lnTo>
                <a:cubicBezTo>
                  <a:pt x="1177417" y="204000"/>
                  <a:pt x="1169797" y="210718"/>
                  <a:pt x="1161034" y="215138"/>
                </a:cubicBezTo>
                <a:cubicBezTo>
                  <a:pt x="1152271" y="219545"/>
                  <a:pt x="1143381" y="221754"/>
                  <a:pt x="1134491" y="221754"/>
                </a:cubicBezTo>
                <a:cubicBezTo>
                  <a:pt x="1116330" y="221754"/>
                  <a:pt x="1100835" y="214439"/>
                  <a:pt x="1087882" y="199809"/>
                </a:cubicBezTo>
                <a:cubicBezTo>
                  <a:pt x="1074928" y="185166"/>
                  <a:pt x="1068451" y="164757"/>
                  <a:pt x="1068451" y="138557"/>
                </a:cubicBezTo>
                <a:cubicBezTo>
                  <a:pt x="1068451" y="111772"/>
                  <a:pt x="1074673" y="91414"/>
                  <a:pt x="1087373" y="77470"/>
                </a:cubicBezTo>
                <a:cubicBezTo>
                  <a:pt x="1099947" y="63525"/>
                  <a:pt x="1115822" y="56553"/>
                  <a:pt x="1135126" y="56553"/>
                </a:cubicBezTo>
                <a:cubicBezTo>
                  <a:pt x="1152779" y="56553"/>
                  <a:pt x="1168019" y="63906"/>
                  <a:pt x="1180972" y="78587"/>
                </a:cubicBezTo>
                <a:lnTo>
                  <a:pt x="1180972" y="0"/>
                </a:lnTo>
                <a:lnTo>
                  <a:pt x="1222756" y="0"/>
                </a:lnTo>
                <a:close/>
                <a:moveTo>
                  <a:pt x="1111122" y="135737"/>
                </a:moveTo>
                <a:cubicBezTo>
                  <a:pt x="1111122" y="152603"/>
                  <a:pt x="1113409" y="164808"/>
                  <a:pt x="1118108" y="172351"/>
                </a:cubicBezTo>
                <a:cubicBezTo>
                  <a:pt x="1124839" y="183261"/>
                  <a:pt x="1134237" y="188722"/>
                  <a:pt x="1146429" y="188722"/>
                </a:cubicBezTo>
                <a:cubicBezTo>
                  <a:pt x="1156081" y="188722"/>
                  <a:pt x="1164209" y="184620"/>
                  <a:pt x="1170940" y="176441"/>
                </a:cubicBezTo>
                <a:cubicBezTo>
                  <a:pt x="1177671" y="168249"/>
                  <a:pt x="1181100" y="156019"/>
                  <a:pt x="1181100" y="139750"/>
                </a:cubicBezTo>
                <a:cubicBezTo>
                  <a:pt x="1181100" y="121589"/>
                  <a:pt x="1177797" y="108521"/>
                  <a:pt x="1171194" y="100533"/>
                </a:cubicBezTo>
                <a:cubicBezTo>
                  <a:pt x="1164717" y="92545"/>
                  <a:pt x="1156334" y="88557"/>
                  <a:pt x="1146047" y="88557"/>
                </a:cubicBezTo>
                <a:cubicBezTo>
                  <a:pt x="1136142" y="88557"/>
                  <a:pt x="1127887" y="92494"/>
                  <a:pt x="1121156" y="100393"/>
                </a:cubicBezTo>
                <a:cubicBezTo>
                  <a:pt x="1114425" y="108280"/>
                  <a:pt x="1111122" y="120053"/>
                  <a:pt x="1111122" y="135737"/>
                </a:cubicBezTo>
                <a:close/>
                <a:moveTo>
                  <a:pt x="1248918" y="173088"/>
                </a:moveTo>
                <a:lnTo>
                  <a:pt x="1290955" y="166687"/>
                </a:lnTo>
                <a:cubicBezTo>
                  <a:pt x="1292733" y="174828"/>
                  <a:pt x="1296416" y="181000"/>
                  <a:pt x="1301877" y="185216"/>
                </a:cubicBezTo>
                <a:cubicBezTo>
                  <a:pt x="1307210" y="189433"/>
                  <a:pt x="1314958" y="191541"/>
                  <a:pt x="1324737" y="191541"/>
                </a:cubicBezTo>
                <a:cubicBezTo>
                  <a:pt x="1335532" y="191541"/>
                  <a:pt x="1343659" y="189560"/>
                  <a:pt x="1349121" y="185597"/>
                </a:cubicBezTo>
                <a:cubicBezTo>
                  <a:pt x="1352804" y="182816"/>
                  <a:pt x="1354709" y="179095"/>
                  <a:pt x="1354709" y="174434"/>
                </a:cubicBezTo>
                <a:cubicBezTo>
                  <a:pt x="1354709" y="171259"/>
                  <a:pt x="1353693" y="168630"/>
                  <a:pt x="1351660" y="166547"/>
                </a:cubicBezTo>
                <a:cubicBezTo>
                  <a:pt x="1349629" y="164554"/>
                  <a:pt x="1344930" y="162725"/>
                  <a:pt x="1337691" y="161036"/>
                </a:cubicBezTo>
                <a:cubicBezTo>
                  <a:pt x="1303909" y="153593"/>
                  <a:pt x="1282572" y="146799"/>
                  <a:pt x="1273556" y="140639"/>
                </a:cubicBezTo>
                <a:cubicBezTo>
                  <a:pt x="1260983" y="132118"/>
                  <a:pt x="1254759" y="120256"/>
                  <a:pt x="1254759" y="105079"/>
                </a:cubicBezTo>
                <a:cubicBezTo>
                  <a:pt x="1254759" y="91389"/>
                  <a:pt x="1260221" y="79870"/>
                  <a:pt x="1271016" y="70548"/>
                </a:cubicBezTo>
                <a:cubicBezTo>
                  <a:pt x="1281810" y="61226"/>
                  <a:pt x="1298575" y="56553"/>
                  <a:pt x="1321308" y="56553"/>
                </a:cubicBezTo>
                <a:cubicBezTo>
                  <a:pt x="1342897" y="56553"/>
                  <a:pt x="1359027" y="60083"/>
                  <a:pt x="1369568" y="67119"/>
                </a:cubicBezTo>
                <a:cubicBezTo>
                  <a:pt x="1380109" y="74168"/>
                  <a:pt x="1387347" y="84582"/>
                  <a:pt x="1391284" y="98374"/>
                </a:cubicBezTo>
                <a:lnTo>
                  <a:pt x="1351788" y="105676"/>
                </a:lnTo>
                <a:cubicBezTo>
                  <a:pt x="1350137" y="99517"/>
                  <a:pt x="1346962" y="94805"/>
                  <a:pt x="1342263" y="91529"/>
                </a:cubicBezTo>
                <a:cubicBezTo>
                  <a:pt x="1337564" y="88252"/>
                  <a:pt x="1330833" y="86626"/>
                  <a:pt x="1322070" y="86626"/>
                </a:cubicBezTo>
                <a:cubicBezTo>
                  <a:pt x="1311021" y="86626"/>
                  <a:pt x="1303147" y="88163"/>
                  <a:pt x="1298447" y="91236"/>
                </a:cubicBezTo>
                <a:cubicBezTo>
                  <a:pt x="1295272" y="93421"/>
                  <a:pt x="1293622" y="96240"/>
                  <a:pt x="1293622" y="99720"/>
                </a:cubicBezTo>
                <a:cubicBezTo>
                  <a:pt x="1293622" y="102692"/>
                  <a:pt x="1295019" y="105219"/>
                  <a:pt x="1297813" y="107302"/>
                </a:cubicBezTo>
                <a:cubicBezTo>
                  <a:pt x="1301622" y="110083"/>
                  <a:pt x="1314577" y="114008"/>
                  <a:pt x="1336802" y="119062"/>
                </a:cubicBezTo>
                <a:cubicBezTo>
                  <a:pt x="1359154" y="124129"/>
                  <a:pt x="1374647" y="130327"/>
                  <a:pt x="1383538" y="137668"/>
                </a:cubicBezTo>
                <a:cubicBezTo>
                  <a:pt x="1392301" y="145110"/>
                  <a:pt x="1396619" y="155473"/>
                  <a:pt x="1396619" y="168770"/>
                </a:cubicBezTo>
                <a:cubicBezTo>
                  <a:pt x="1396619" y="183261"/>
                  <a:pt x="1390522" y="195707"/>
                  <a:pt x="1378458" y="206133"/>
                </a:cubicBezTo>
                <a:cubicBezTo>
                  <a:pt x="1366393" y="216547"/>
                  <a:pt x="1348485" y="221754"/>
                  <a:pt x="1324737" y="221754"/>
                </a:cubicBezTo>
                <a:cubicBezTo>
                  <a:pt x="1303147" y="221754"/>
                  <a:pt x="1286129" y="217386"/>
                  <a:pt x="1273556" y="208661"/>
                </a:cubicBezTo>
                <a:cubicBezTo>
                  <a:pt x="1261109" y="199923"/>
                  <a:pt x="1252855" y="188074"/>
                  <a:pt x="1248918" y="173088"/>
                </a:cubicBezTo>
                <a:close/>
                <a:moveTo>
                  <a:pt x="1432941" y="218186"/>
                </a:moveTo>
                <a:lnTo>
                  <a:pt x="1432941" y="176365"/>
                </a:lnTo>
                <a:lnTo>
                  <a:pt x="1474723" y="176365"/>
                </a:lnTo>
                <a:lnTo>
                  <a:pt x="1474723" y="218186"/>
                </a:lnTo>
                <a:close/>
                <a:moveTo>
                  <a:pt x="1498472" y="60134"/>
                </a:moveTo>
                <a:lnTo>
                  <a:pt x="1542922" y="60134"/>
                </a:lnTo>
                <a:lnTo>
                  <a:pt x="1580769" y="172351"/>
                </a:lnTo>
                <a:lnTo>
                  <a:pt x="1617598" y="60134"/>
                </a:lnTo>
                <a:lnTo>
                  <a:pt x="1660906" y="60134"/>
                </a:lnTo>
                <a:lnTo>
                  <a:pt x="1605153" y="212229"/>
                </a:lnTo>
                <a:lnTo>
                  <a:pt x="1595120" y="239763"/>
                </a:lnTo>
                <a:cubicBezTo>
                  <a:pt x="1591437" y="248996"/>
                  <a:pt x="1588008" y="256032"/>
                  <a:pt x="1584706" y="260896"/>
                </a:cubicBezTo>
                <a:cubicBezTo>
                  <a:pt x="1581404" y="265760"/>
                  <a:pt x="1577594" y="269710"/>
                  <a:pt x="1573276" y="272732"/>
                </a:cubicBezTo>
                <a:cubicBezTo>
                  <a:pt x="1568958" y="275755"/>
                  <a:pt x="1563623" y="278117"/>
                  <a:pt x="1557273" y="279806"/>
                </a:cubicBezTo>
                <a:cubicBezTo>
                  <a:pt x="1551051" y="281483"/>
                  <a:pt x="1543812" y="282333"/>
                  <a:pt x="1535938" y="282333"/>
                </a:cubicBezTo>
                <a:cubicBezTo>
                  <a:pt x="1527937" y="282333"/>
                  <a:pt x="1520063" y="281483"/>
                  <a:pt x="1512316" y="279806"/>
                </a:cubicBezTo>
                <a:lnTo>
                  <a:pt x="1508506" y="247053"/>
                </a:lnTo>
                <a:cubicBezTo>
                  <a:pt x="1515109" y="248348"/>
                  <a:pt x="1520952" y="248996"/>
                  <a:pt x="1526285" y="248996"/>
                </a:cubicBezTo>
                <a:cubicBezTo>
                  <a:pt x="1535938" y="248996"/>
                  <a:pt x="1543177" y="246138"/>
                  <a:pt x="1547876" y="240436"/>
                </a:cubicBezTo>
                <a:cubicBezTo>
                  <a:pt x="1552447" y="234734"/>
                  <a:pt x="1556131" y="227457"/>
                  <a:pt x="1558544" y="218630"/>
                </a:cubicBezTo>
                <a:close/>
                <a:moveTo>
                  <a:pt x="1681226" y="60134"/>
                </a:moveTo>
                <a:lnTo>
                  <a:pt x="1719707" y="60134"/>
                </a:lnTo>
                <a:lnTo>
                  <a:pt x="1719707" y="81711"/>
                </a:lnTo>
                <a:cubicBezTo>
                  <a:pt x="1733550" y="64948"/>
                  <a:pt x="1749933" y="56553"/>
                  <a:pt x="1768983" y="56553"/>
                </a:cubicBezTo>
                <a:cubicBezTo>
                  <a:pt x="1779143" y="56553"/>
                  <a:pt x="1787906" y="58636"/>
                  <a:pt x="1795398" y="62814"/>
                </a:cubicBezTo>
                <a:cubicBezTo>
                  <a:pt x="1802765" y="66979"/>
                  <a:pt x="1808860" y="73279"/>
                  <a:pt x="1813687" y="81711"/>
                </a:cubicBezTo>
                <a:cubicBezTo>
                  <a:pt x="1820672" y="73279"/>
                  <a:pt x="1828165" y="66979"/>
                  <a:pt x="1836166" y="62814"/>
                </a:cubicBezTo>
                <a:cubicBezTo>
                  <a:pt x="1844167" y="58636"/>
                  <a:pt x="1852803" y="56553"/>
                  <a:pt x="1861947" y="56553"/>
                </a:cubicBezTo>
                <a:cubicBezTo>
                  <a:pt x="1873504" y="56553"/>
                  <a:pt x="1883283" y="58915"/>
                  <a:pt x="1891410" y="63627"/>
                </a:cubicBezTo>
                <a:cubicBezTo>
                  <a:pt x="1899412" y="68338"/>
                  <a:pt x="1905381" y="75260"/>
                  <a:pt x="1909318" y="84391"/>
                </a:cubicBezTo>
                <a:cubicBezTo>
                  <a:pt x="1912239" y="91135"/>
                  <a:pt x="1913635" y="102044"/>
                  <a:pt x="1913635" y="117132"/>
                </a:cubicBezTo>
                <a:lnTo>
                  <a:pt x="1913635" y="218186"/>
                </a:lnTo>
                <a:lnTo>
                  <a:pt x="1871853" y="218186"/>
                </a:lnTo>
                <a:lnTo>
                  <a:pt x="1871853" y="127851"/>
                </a:lnTo>
                <a:cubicBezTo>
                  <a:pt x="1871853" y="112166"/>
                  <a:pt x="1870456" y="102044"/>
                  <a:pt x="1867534" y="97485"/>
                </a:cubicBezTo>
                <a:cubicBezTo>
                  <a:pt x="1863725" y="91529"/>
                  <a:pt x="1857756" y="88557"/>
                  <a:pt x="1849628" y="88557"/>
                </a:cubicBezTo>
                <a:cubicBezTo>
                  <a:pt x="1843785" y="88557"/>
                  <a:pt x="1838325" y="90347"/>
                  <a:pt x="1833118" y="93916"/>
                </a:cubicBezTo>
                <a:cubicBezTo>
                  <a:pt x="1828038" y="97485"/>
                  <a:pt x="1824228" y="102717"/>
                  <a:pt x="1821942" y="109613"/>
                </a:cubicBezTo>
                <a:cubicBezTo>
                  <a:pt x="1819783" y="116509"/>
                  <a:pt x="1818640" y="127406"/>
                  <a:pt x="1818640" y="142278"/>
                </a:cubicBezTo>
                <a:lnTo>
                  <a:pt x="1818640" y="218186"/>
                </a:lnTo>
                <a:lnTo>
                  <a:pt x="1776730" y="218186"/>
                </a:lnTo>
                <a:lnTo>
                  <a:pt x="1776730" y="131572"/>
                </a:lnTo>
                <a:cubicBezTo>
                  <a:pt x="1776730" y="116192"/>
                  <a:pt x="1775968" y="106261"/>
                  <a:pt x="1774571" y="101803"/>
                </a:cubicBezTo>
                <a:cubicBezTo>
                  <a:pt x="1773047" y="97332"/>
                  <a:pt x="1770760" y="94018"/>
                  <a:pt x="1767585" y="91833"/>
                </a:cubicBezTo>
                <a:cubicBezTo>
                  <a:pt x="1764538" y="89649"/>
                  <a:pt x="1760220" y="88557"/>
                  <a:pt x="1754885" y="88557"/>
                </a:cubicBezTo>
                <a:cubicBezTo>
                  <a:pt x="1748409" y="88557"/>
                  <a:pt x="1742567" y="90297"/>
                  <a:pt x="1737487" y="93764"/>
                </a:cubicBezTo>
                <a:cubicBezTo>
                  <a:pt x="1732280" y="97244"/>
                  <a:pt x="1728597" y="102247"/>
                  <a:pt x="1726438" y="108801"/>
                </a:cubicBezTo>
                <a:cubicBezTo>
                  <a:pt x="1724152" y="115341"/>
                  <a:pt x="1723009" y="126212"/>
                  <a:pt x="1723009" y="141389"/>
                </a:cubicBezTo>
                <a:lnTo>
                  <a:pt x="1723009" y="218186"/>
                </a:lnTo>
                <a:lnTo>
                  <a:pt x="1681226" y="218186"/>
                </a:lnTo>
                <a:close/>
                <a:moveTo>
                  <a:pt x="1955672" y="218186"/>
                </a:moveTo>
                <a:lnTo>
                  <a:pt x="1955672" y="0"/>
                </a:lnTo>
                <a:lnTo>
                  <a:pt x="1997456" y="0"/>
                </a:lnTo>
                <a:lnTo>
                  <a:pt x="1997456" y="218186"/>
                </a:lnTo>
                <a:close/>
              </a:path>
            </a:pathLst>
          </a:custGeom>
          <a:solidFill>
            <a:srgbClr val="3E3E3E"/>
          </a:solidFill>
        </p:spPr>
        <p:txBody>
          <a:bodyPr wrap="square" lIns="0" tIns="0" rIns="0" bIns="0" rtlCol="0">
            <a:noAutofit/>
          </a:bodyPr>
          <a:lstStyle/>
          <a:p>
            <a:endParaRPr/>
          </a:p>
        </p:txBody>
      </p:sp>
      <p:pic>
        <p:nvPicPr>
          <p:cNvPr id="255"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978408"/>
            <a:ext cx="9144000" cy="3681984"/>
          </a:xfrm>
          <a:prstGeom prst="rect">
            <a:avLst/>
          </a:prstGeom>
        </p:spPr>
      </p:pic>
      <p:pic>
        <p:nvPicPr>
          <p:cNvPr id="256"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2108" y="1054607"/>
            <a:ext cx="5117592" cy="3515868"/>
          </a:xfrm>
          <a:prstGeom prst="rect">
            <a:avLst/>
          </a:prstGeom>
        </p:spPr>
      </p:pic>
      <p:sp>
        <p:nvSpPr>
          <p:cNvPr id="201" name="object 201"/>
          <p:cNvSpPr/>
          <p:nvPr/>
        </p:nvSpPr>
        <p:spPr>
          <a:xfrm>
            <a:off x="5320284" y="1063752"/>
            <a:ext cx="3735324" cy="3553968"/>
          </a:xfrm>
          <a:custGeom>
            <a:avLst/>
            <a:gdLst/>
            <a:ahLst/>
            <a:cxnLst/>
            <a:rect l="l" t="t" r="r" b="b"/>
            <a:pathLst>
              <a:path w="3735324" h="3553968">
                <a:moveTo>
                  <a:pt x="0" y="0"/>
                </a:moveTo>
                <a:lnTo>
                  <a:pt x="0" y="3553968"/>
                </a:lnTo>
                <a:lnTo>
                  <a:pt x="3735324" y="3553968"/>
                </a:lnTo>
                <a:lnTo>
                  <a:pt x="3735324" y="0"/>
                </a:lnTo>
                <a:lnTo>
                  <a:pt x="0" y="0"/>
                </a:lnTo>
                <a:close/>
              </a:path>
            </a:pathLst>
          </a:custGeom>
          <a:solidFill>
            <a:srgbClr val="1B1101"/>
          </a:solidFill>
        </p:spPr>
        <p:txBody>
          <a:bodyPr wrap="square" lIns="0" tIns="0" rIns="0" bIns="0" rtlCol="0">
            <a:noAutofit/>
          </a:bodyPr>
          <a:lstStyle/>
          <a:p>
            <a:endParaRPr/>
          </a:p>
        </p:txBody>
      </p:sp>
      <p:sp>
        <p:nvSpPr>
          <p:cNvPr id="9" name="text 1"/>
          <p:cNvSpPr txBox="1"/>
          <p:nvPr/>
        </p:nvSpPr>
        <p:spPr>
          <a:xfrm>
            <a:off x="5412359" y="1384824"/>
            <a:ext cx="923798" cy="152400"/>
          </a:xfrm>
          <a:prstGeom prst="rect">
            <a:avLst/>
          </a:prstGeom>
        </p:spPr>
        <p:txBody>
          <a:bodyPr vert="horz" wrap="none" lIns="0" tIns="0" rIns="0" bIns="0" rtlCol="0">
            <a:spAutoFit/>
          </a:bodyPr>
          <a:lstStyle/>
          <a:p>
            <a:pPr marL="0">
              <a:lnSpc>
                <a:spcPct val="100000"/>
              </a:lnSpc>
            </a:pPr>
            <a:r>
              <a:rPr sz="1140" spc="10" dirty="0">
                <a:solidFill>
                  <a:srgbClr val="8AC842"/>
                </a:solidFill>
                <a:latin typeface="Lucida Console"/>
                <a:cs typeface="Lucida Console"/>
              </a:rPr>
              <a:t>import  os</a:t>
            </a:r>
            <a:endParaRPr sz="1100">
              <a:latin typeface="Lucida Console"/>
              <a:cs typeface="Lucida Console"/>
            </a:endParaRPr>
          </a:p>
        </p:txBody>
      </p:sp>
      <p:sp>
        <p:nvSpPr>
          <p:cNvPr id="10" name="text 1"/>
          <p:cNvSpPr txBox="1"/>
          <p:nvPr/>
        </p:nvSpPr>
        <p:spPr>
          <a:xfrm>
            <a:off x="5412359" y="1604280"/>
            <a:ext cx="3468425" cy="152400"/>
          </a:xfrm>
          <a:prstGeom prst="rect">
            <a:avLst/>
          </a:prstGeom>
        </p:spPr>
        <p:txBody>
          <a:bodyPr vert="horz" wrap="none" lIns="0" tIns="0" rIns="0" bIns="0" rtlCol="0">
            <a:spAutoFit/>
          </a:bodyPr>
          <a:lstStyle/>
          <a:p>
            <a:pPr marL="0">
              <a:lnSpc>
                <a:spcPct val="100000"/>
              </a:lnSpc>
            </a:pPr>
            <a:r>
              <a:rPr sz="1200" spc="10" dirty="0">
                <a:solidFill>
                  <a:srgbClr val="8AC842"/>
                </a:solidFill>
                <a:latin typeface="Lucida Console"/>
                <a:cs typeface="Lucida Console"/>
              </a:rPr>
              <a:t>some_var=os.environ.get(‘API_CREDS’)</a:t>
            </a:r>
            <a:endParaRPr sz="1200">
              <a:latin typeface="Lucida Console"/>
              <a:cs typeface="Lucida Console"/>
            </a:endParaRPr>
          </a:p>
        </p:txBody>
      </p:sp>
      <p:sp>
        <p:nvSpPr>
          <p:cNvPr id="11" name="text 1"/>
          <p:cNvSpPr txBox="1"/>
          <p:nvPr/>
        </p:nvSpPr>
        <p:spPr>
          <a:xfrm>
            <a:off x="5412359" y="2263029"/>
            <a:ext cx="3462938" cy="335279"/>
          </a:xfrm>
          <a:prstGeom prst="rect">
            <a:avLst/>
          </a:prstGeom>
        </p:spPr>
        <p:txBody>
          <a:bodyPr vert="horz" wrap="none" lIns="0" tIns="0" rIns="0" bIns="0" rtlCol="0">
            <a:spAutoFit/>
          </a:bodyPr>
          <a:lstStyle/>
          <a:p>
            <a:pPr marL="0">
              <a:lnSpc>
                <a:spcPct val="100000"/>
              </a:lnSpc>
            </a:pPr>
            <a:r>
              <a:rPr sz="1200" spc="10" dirty="0">
                <a:solidFill>
                  <a:srgbClr val="8AC842"/>
                </a:solidFill>
                <a:latin typeface="Lucida Console"/>
                <a:cs typeface="Lucida Console"/>
              </a:rPr>
              <a:t>String  some_var  =</a:t>
            </a:r>
            <a:endParaRPr sz="1200">
              <a:latin typeface="Lucida Console"/>
              <a:cs typeface="Lucida Console"/>
            </a:endParaRPr>
          </a:p>
          <a:p>
            <a:pPr marL="457453">
              <a:lnSpc>
                <a:spcPct val="100000"/>
              </a:lnSpc>
            </a:pPr>
            <a:r>
              <a:rPr sz="1200" spc="10" dirty="0">
                <a:solidFill>
                  <a:srgbClr val="8AC842"/>
                </a:solidFill>
                <a:latin typeface="Lucida Console"/>
                <a:cs typeface="Lucida Console"/>
              </a:rPr>
              <a:t>System.getProperty(‘API_CREDS’)</a:t>
            </a:r>
            <a:endParaRPr sz="1200">
              <a:latin typeface="Lucida Console"/>
              <a:cs typeface="Lucida Console"/>
            </a:endParaRPr>
          </a:p>
        </p:txBody>
      </p:sp>
      <p:sp>
        <p:nvSpPr>
          <p:cNvPr id="12" name="text 1"/>
          <p:cNvSpPr txBox="1"/>
          <p:nvPr/>
        </p:nvSpPr>
        <p:spPr>
          <a:xfrm>
            <a:off x="5412359" y="3104036"/>
            <a:ext cx="2949571" cy="152704"/>
          </a:xfrm>
          <a:prstGeom prst="rect">
            <a:avLst/>
          </a:prstGeom>
        </p:spPr>
        <p:txBody>
          <a:bodyPr vert="horz" wrap="none" lIns="0" tIns="0" rIns="0" bIns="0" rtlCol="0">
            <a:spAutoFit/>
          </a:bodyPr>
          <a:lstStyle/>
          <a:p>
            <a:pPr marL="0">
              <a:lnSpc>
                <a:spcPct val="100000"/>
              </a:lnSpc>
            </a:pPr>
            <a:r>
              <a:rPr sz="1110" spc="10" dirty="0">
                <a:solidFill>
                  <a:srgbClr val="8AC842"/>
                </a:solidFill>
                <a:latin typeface="Lucida Console"/>
                <a:cs typeface="Lucida Console"/>
              </a:rPr>
              <a:t>NameValueCollection  appConfig  =</a:t>
            </a:r>
            <a:endParaRPr sz="1100">
              <a:latin typeface="Lucida Console"/>
              <a:cs typeface="Lucida Console"/>
            </a:endParaRPr>
          </a:p>
        </p:txBody>
      </p:sp>
      <p:sp>
        <p:nvSpPr>
          <p:cNvPr id="13" name="text 1"/>
          <p:cNvSpPr txBox="1"/>
          <p:nvPr/>
        </p:nvSpPr>
        <p:spPr>
          <a:xfrm>
            <a:off x="5412359" y="3287411"/>
            <a:ext cx="3131846" cy="152400"/>
          </a:xfrm>
          <a:prstGeom prst="rect">
            <a:avLst/>
          </a:prstGeom>
        </p:spPr>
        <p:txBody>
          <a:bodyPr vert="horz" wrap="none" lIns="0" tIns="0" rIns="0" bIns="0" rtlCol="0">
            <a:spAutoFit/>
          </a:bodyPr>
          <a:lstStyle/>
          <a:p>
            <a:pPr marL="0">
              <a:lnSpc>
                <a:spcPct val="100000"/>
              </a:lnSpc>
            </a:pPr>
            <a:r>
              <a:rPr sz="1200" spc="10" dirty="0">
                <a:solidFill>
                  <a:srgbClr val="8AC842"/>
                </a:solidFill>
                <a:latin typeface="Lucida Console"/>
                <a:cs typeface="Lucida Console"/>
              </a:rPr>
              <a:t>ConfigurationManager.AppSettings;</a:t>
            </a:r>
            <a:endParaRPr sz="1200">
              <a:latin typeface="Lucida Console"/>
              <a:cs typeface="Lucida Console"/>
            </a:endParaRPr>
          </a:p>
        </p:txBody>
      </p:sp>
      <p:sp>
        <p:nvSpPr>
          <p:cNvPr id="14" name="text 1"/>
          <p:cNvSpPr txBox="1"/>
          <p:nvPr/>
        </p:nvSpPr>
        <p:spPr>
          <a:xfrm>
            <a:off x="5412359" y="3726323"/>
            <a:ext cx="3591180" cy="152400"/>
          </a:xfrm>
          <a:prstGeom prst="rect">
            <a:avLst/>
          </a:prstGeom>
        </p:spPr>
        <p:txBody>
          <a:bodyPr vert="horz" wrap="none" lIns="0" tIns="0" rIns="0" bIns="0" rtlCol="0">
            <a:spAutoFit/>
          </a:bodyPr>
          <a:lstStyle/>
          <a:p>
            <a:pPr marL="0">
              <a:lnSpc>
                <a:spcPct val="100000"/>
              </a:lnSpc>
            </a:pPr>
            <a:r>
              <a:rPr sz="1140" spc="10" dirty="0">
                <a:solidFill>
                  <a:srgbClr val="8AC842"/>
                </a:solidFill>
                <a:latin typeface="Lucida Console"/>
                <a:cs typeface="Lucida Console"/>
              </a:rPr>
              <a:t>string  param  = appConfig[”API_CREDS"];</a:t>
            </a:r>
            <a:endParaRPr sz="1100">
              <a:latin typeface="Lucida Console"/>
              <a:cs typeface="Lucida Console"/>
            </a:endParaRPr>
          </a:p>
        </p:txBody>
      </p:sp>
      <p:sp>
        <p:nvSpPr>
          <p:cNvPr id="202" name="object 202"/>
          <p:cNvSpPr/>
          <p:nvPr/>
        </p:nvSpPr>
        <p:spPr>
          <a:xfrm>
            <a:off x="5308092" y="1062227"/>
            <a:ext cx="3747516" cy="283464"/>
          </a:xfrm>
          <a:custGeom>
            <a:avLst/>
            <a:gdLst/>
            <a:ahLst/>
            <a:cxnLst/>
            <a:rect l="l" t="t" r="r" b="b"/>
            <a:pathLst>
              <a:path w="3747516" h="283464">
                <a:moveTo>
                  <a:pt x="0" y="0"/>
                </a:moveTo>
                <a:lnTo>
                  <a:pt x="0" y="283465"/>
                </a:lnTo>
                <a:lnTo>
                  <a:pt x="3747516" y="283465"/>
                </a:lnTo>
                <a:lnTo>
                  <a:pt x="3747516" y="0"/>
                </a:lnTo>
                <a:lnTo>
                  <a:pt x="0" y="0"/>
                </a:lnTo>
                <a:close/>
              </a:path>
            </a:pathLst>
          </a:custGeom>
          <a:solidFill>
            <a:srgbClr val="F1F1F1"/>
          </a:solidFill>
        </p:spPr>
        <p:txBody>
          <a:bodyPr wrap="square" lIns="0" tIns="0" rIns="0" bIns="0" rtlCol="0">
            <a:noAutofit/>
          </a:bodyPr>
          <a:lstStyle/>
          <a:p>
            <a:endParaRPr/>
          </a:p>
        </p:txBody>
      </p:sp>
      <p:sp>
        <p:nvSpPr>
          <p:cNvPr id="15" name="text 1"/>
          <p:cNvSpPr txBox="1"/>
          <p:nvPr/>
        </p:nvSpPr>
        <p:spPr>
          <a:xfrm>
            <a:off x="5399786" y="1080527"/>
            <a:ext cx="690562" cy="212824"/>
          </a:xfrm>
          <a:prstGeom prst="rect">
            <a:avLst/>
          </a:prstGeom>
        </p:spPr>
        <p:txBody>
          <a:bodyPr vert="horz" wrap="none" lIns="0" tIns="0" rIns="0" bIns="0" rtlCol="0">
            <a:spAutoFit/>
          </a:bodyPr>
          <a:lstStyle/>
          <a:p>
            <a:pPr marL="0">
              <a:lnSpc>
                <a:spcPct val="100000"/>
              </a:lnSpc>
            </a:pPr>
            <a:r>
              <a:rPr sz="1500" b="1" spc="10" dirty="0">
                <a:solidFill>
                  <a:srgbClr val="7F7F7F"/>
                </a:solidFill>
                <a:latin typeface="Arial"/>
                <a:cs typeface="Arial"/>
              </a:rPr>
              <a:t>Python</a:t>
            </a:r>
            <a:endParaRPr sz="1500">
              <a:latin typeface="Arial"/>
              <a:cs typeface="Arial"/>
            </a:endParaRPr>
          </a:p>
        </p:txBody>
      </p:sp>
      <p:sp>
        <p:nvSpPr>
          <p:cNvPr id="203" name="object 203"/>
          <p:cNvSpPr/>
          <p:nvPr/>
        </p:nvSpPr>
        <p:spPr>
          <a:xfrm>
            <a:off x="5308092" y="1935480"/>
            <a:ext cx="3747516" cy="274320"/>
          </a:xfrm>
          <a:custGeom>
            <a:avLst/>
            <a:gdLst/>
            <a:ahLst/>
            <a:cxnLst/>
            <a:rect l="l" t="t" r="r" b="b"/>
            <a:pathLst>
              <a:path w="3747516" h="274320">
                <a:moveTo>
                  <a:pt x="0" y="0"/>
                </a:moveTo>
                <a:lnTo>
                  <a:pt x="0" y="274320"/>
                </a:lnTo>
                <a:lnTo>
                  <a:pt x="3747516" y="274320"/>
                </a:lnTo>
                <a:lnTo>
                  <a:pt x="3747516" y="0"/>
                </a:lnTo>
                <a:lnTo>
                  <a:pt x="0" y="0"/>
                </a:lnTo>
                <a:close/>
              </a:path>
            </a:pathLst>
          </a:custGeom>
          <a:solidFill>
            <a:srgbClr val="41C7FF"/>
          </a:solidFill>
        </p:spPr>
        <p:txBody>
          <a:bodyPr wrap="square" lIns="0" tIns="0" rIns="0" bIns="0" rtlCol="0">
            <a:noAutofit/>
          </a:bodyPr>
          <a:lstStyle/>
          <a:p>
            <a:endParaRPr/>
          </a:p>
        </p:txBody>
      </p:sp>
      <p:sp>
        <p:nvSpPr>
          <p:cNvPr id="16" name="text 1"/>
          <p:cNvSpPr txBox="1"/>
          <p:nvPr/>
        </p:nvSpPr>
        <p:spPr>
          <a:xfrm>
            <a:off x="5400167" y="1949207"/>
            <a:ext cx="473964" cy="212824"/>
          </a:xfrm>
          <a:prstGeom prst="rect">
            <a:avLst/>
          </a:prstGeom>
        </p:spPr>
        <p:txBody>
          <a:bodyPr vert="horz" wrap="none" lIns="0" tIns="0" rIns="0" bIns="0" rtlCol="0">
            <a:spAutoFit/>
          </a:bodyPr>
          <a:lstStyle/>
          <a:p>
            <a:pPr marL="0">
              <a:lnSpc>
                <a:spcPct val="100000"/>
              </a:lnSpc>
            </a:pPr>
            <a:r>
              <a:rPr sz="1500" b="1" spc="10" dirty="0">
                <a:solidFill>
                  <a:srgbClr val="FFFFFF"/>
                </a:solidFill>
                <a:latin typeface="Arial"/>
                <a:cs typeface="Arial"/>
              </a:rPr>
              <a:t>Java</a:t>
            </a:r>
            <a:endParaRPr sz="1500">
              <a:latin typeface="Arial"/>
              <a:cs typeface="Arial"/>
            </a:endParaRPr>
          </a:p>
        </p:txBody>
      </p:sp>
      <p:sp>
        <p:nvSpPr>
          <p:cNvPr id="204" name="object 204"/>
          <p:cNvSpPr/>
          <p:nvPr/>
        </p:nvSpPr>
        <p:spPr>
          <a:xfrm>
            <a:off x="5308092" y="2804159"/>
            <a:ext cx="3747516" cy="269748"/>
          </a:xfrm>
          <a:custGeom>
            <a:avLst/>
            <a:gdLst/>
            <a:ahLst/>
            <a:cxnLst/>
            <a:rect l="l" t="t" r="r" b="b"/>
            <a:pathLst>
              <a:path w="3747516" h="269748">
                <a:moveTo>
                  <a:pt x="0" y="0"/>
                </a:moveTo>
                <a:lnTo>
                  <a:pt x="0" y="269749"/>
                </a:lnTo>
                <a:lnTo>
                  <a:pt x="3747516" y="269749"/>
                </a:lnTo>
                <a:lnTo>
                  <a:pt x="3747516" y="0"/>
                </a:lnTo>
                <a:lnTo>
                  <a:pt x="0" y="0"/>
                </a:lnTo>
                <a:close/>
              </a:path>
            </a:pathLst>
          </a:custGeom>
          <a:solidFill>
            <a:srgbClr val="7F7F7F"/>
          </a:solidFill>
        </p:spPr>
        <p:txBody>
          <a:bodyPr wrap="square" lIns="0" tIns="0" rIns="0" bIns="0" rtlCol="0">
            <a:noAutofit/>
          </a:bodyPr>
          <a:lstStyle/>
          <a:p>
            <a:endParaRPr/>
          </a:p>
        </p:txBody>
      </p:sp>
      <p:sp>
        <p:nvSpPr>
          <p:cNvPr id="17" name="text 1"/>
          <p:cNvSpPr txBox="1"/>
          <p:nvPr/>
        </p:nvSpPr>
        <p:spPr>
          <a:xfrm>
            <a:off x="5400802" y="2822574"/>
            <a:ext cx="275279" cy="199203"/>
          </a:xfrm>
          <a:prstGeom prst="rect">
            <a:avLst/>
          </a:prstGeom>
        </p:spPr>
        <p:txBody>
          <a:bodyPr vert="horz" wrap="none" lIns="0" tIns="0" rIns="0" bIns="0" rtlCol="0">
            <a:spAutoFit/>
          </a:bodyPr>
          <a:lstStyle/>
          <a:p>
            <a:pPr marL="0">
              <a:lnSpc>
                <a:spcPct val="100000"/>
              </a:lnSpc>
            </a:pPr>
            <a:r>
              <a:rPr sz="1400" b="1" spc="10" dirty="0">
                <a:solidFill>
                  <a:srgbClr val="7F7F7F"/>
                </a:solidFill>
                <a:latin typeface="Arial"/>
                <a:cs typeface="Arial"/>
              </a:rPr>
              <a:t>C#</a:t>
            </a:r>
            <a:endParaRPr sz="1400">
              <a:latin typeface="Arial"/>
              <a:cs typeface="Arial"/>
            </a:endParaRPr>
          </a:p>
        </p:txBody>
      </p:sp>
      <p:sp>
        <p:nvSpPr>
          <p:cNvPr id="205" name="object 205"/>
          <p:cNvSpPr/>
          <p:nvPr/>
        </p:nvSpPr>
        <p:spPr>
          <a:xfrm>
            <a:off x="5338572" y="2795016"/>
            <a:ext cx="3745991" cy="268224"/>
          </a:xfrm>
          <a:custGeom>
            <a:avLst/>
            <a:gdLst/>
            <a:ahLst/>
            <a:cxnLst/>
            <a:rect l="l" t="t" r="r" b="b"/>
            <a:pathLst>
              <a:path w="3745991" h="268224">
                <a:moveTo>
                  <a:pt x="0" y="0"/>
                </a:moveTo>
                <a:lnTo>
                  <a:pt x="0" y="268224"/>
                </a:lnTo>
                <a:lnTo>
                  <a:pt x="3745991" y="268224"/>
                </a:lnTo>
                <a:lnTo>
                  <a:pt x="3745991" y="0"/>
                </a:lnTo>
                <a:lnTo>
                  <a:pt x="0" y="0"/>
                </a:lnTo>
                <a:close/>
              </a:path>
            </a:pathLst>
          </a:custGeom>
          <a:solidFill>
            <a:srgbClr val="F7C880"/>
          </a:solidFill>
        </p:spPr>
        <p:txBody>
          <a:bodyPr wrap="square" lIns="0" tIns="0" rIns="0" bIns="0" rtlCol="0">
            <a:noAutofit/>
          </a:bodyPr>
          <a:lstStyle/>
          <a:p>
            <a:endParaRPr/>
          </a:p>
        </p:txBody>
      </p:sp>
      <p:sp>
        <p:nvSpPr>
          <p:cNvPr id="18" name="text 1"/>
          <p:cNvSpPr txBox="1"/>
          <p:nvPr/>
        </p:nvSpPr>
        <p:spPr>
          <a:xfrm>
            <a:off x="5430266" y="2812795"/>
            <a:ext cx="275279" cy="199203"/>
          </a:xfrm>
          <a:prstGeom prst="rect">
            <a:avLst/>
          </a:prstGeom>
        </p:spPr>
        <p:txBody>
          <a:bodyPr vert="horz" wrap="none" lIns="0" tIns="0" rIns="0" bIns="0" rtlCol="0">
            <a:spAutoFit/>
          </a:bodyPr>
          <a:lstStyle/>
          <a:p>
            <a:pPr marL="0">
              <a:lnSpc>
                <a:spcPct val="100000"/>
              </a:lnSpc>
            </a:pPr>
            <a:r>
              <a:rPr sz="1400" b="1" spc="10" dirty="0">
                <a:solidFill>
                  <a:srgbClr val="FFFFFF"/>
                </a:solidFill>
                <a:latin typeface="Arial"/>
                <a:cs typeface="Arial"/>
              </a:rPr>
              <a:t>C#</a:t>
            </a:r>
            <a:endParaRPr sz="14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1147020"/>
            <a:ext cx="7293343" cy="293927"/>
          </a:xfrm>
          <a:prstGeom prst="rect">
            <a:avLst/>
          </a:prstGeom>
        </p:spPr>
        <p:txBody>
          <a:bodyPr vert="horz" wrap="none" lIns="0" tIns="0" rIns="0" bIns="0" rtlCol="0">
            <a:spAutoFit/>
          </a:bodyPr>
          <a:lstStyle/>
          <a:p>
            <a:pPr marL="0">
              <a:lnSpc>
                <a:spcPct val="100000"/>
              </a:lnSpc>
            </a:pPr>
            <a:r>
              <a:rPr sz="1910" spc="10" dirty="0">
                <a:solidFill>
                  <a:schemeClr val="bg1"/>
                </a:solidFill>
                <a:latin typeface="Arial"/>
                <a:cs typeface="Arial"/>
              </a:rPr>
              <a:t>Add  custom  software  to  your  environment  using  ebextensions:</a:t>
            </a:r>
            <a:endParaRPr sz="1900" dirty="0">
              <a:solidFill>
                <a:schemeClr val="bg1"/>
              </a:solidFill>
              <a:latin typeface="Arial"/>
              <a:cs typeface="Arial"/>
            </a:endParaRPr>
          </a:p>
        </p:txBody>
      </p:sp>
      <p:sp>
        <p:nvSpPr>
          <p:cNvPr id="3" name="text 1"/>
          <p:cNvSpPr txBox="1"/>
          <p:nvPr/>
        </p:nvSpPr>
        <p:spPr>
          <a:xfrm>
            <a:off x="434340" y="356723"/>
            <a:ext cx="7029104" cy="511119"/>
          </a:xfrm>
          <a:prstGeom prst="rect">
            <a:avLst/>
          </a:prstGeom>
        </p:spPr>
        <p:txBody>
          <a:bodyPr vert="horz" wrap="none" lIns="0" tIns="0" rIns="0" bIns="0" rtlCol="0">
            <a:spAutoFit/>
          </a:bodyPr>
          <a:lstStyle/>
          <a:p>
            <a:pPr marL="0">
              <a:lnSpc>
                <a:spcPct val="100000"/>
              </a:lnSpc>
            </a:pPr>
            <a:r>
              <a:rPr sz="3330" b="1" spc="10" dirty="0">
                <a:solidFill>
                  <a:srgbClr val="F1A42C"/>
                </a:solidFill>
                <a:latin typeface="Arial"/>
                <a:cs typeface="Arial"/>
              </a:rPr>
              <a:t>Customize  application  containers</a:t>
            </a:r>
            <a:endParaRPr sz="3300">
              <a:latin typeface="Arial"/>
              <a:cs typeface="Arial"/>
            </a:endParaRPr>
          </a:p>
        </p:txBody>
      </p:sp>
      <p:sp>
        <p:nvSpPr>
          <p:cNvPr id="206" name="object 206"/>
          <p:cNvSpPr/>
          <p:nvPr/>
        </p:nvSpPr>
        <p:spPr>
          <a:xfrm>
            <a:off x="336803" y="1542288"/>
            <a:ext cx="8467344" cy="2930651"/>
          </a:xfrm>
          <a:custGeom>
            <a:avLst/>
            <a:gdLst/>
            <a:ahLst/>
            <a:cxnLst/>
            <a:rect l="l" t="t" r="r" b="b"/>
            <a:pathLst>
              <a:path w="8467344" h="2930651">
                <a:moveTo>
                  <a:pt x="4573" y="4572"/>
                </a:moveTo>
                <a:lnTo>
                  <a:pt x="4573" y="2926080"/>
                </a:lnTo>
                <a:lnTo>
                  <a:pt x="8462773" y="2926080"/>
                </a:lnTo>
                <a:lnTo>
                  <a:pt x="8462773" y="4572"/>
                </a:lnTo>
                <a:lnTo>
                  <a:pt x="4573" y="4572"/>
                </a:lnTo>
                <a:close/>
              </a:path>
            </a:pathLst>
          </a:custGeom>
          <a:ln w="9144">
            <a:solidFill>
              <a:srgbClr val="8AC842"/>
            </a:solidFill>
          </a:ln>
        </p:spPr>
        <p:txBody>
          <a:bodyPr wrap="square" lIns="0" tIns="0" rIns="0" bIns="0" rtlCol="0">
            <a:noAutofit/>
          </a:bodyPr>
          <a:lstStyle/>
          <a:p>
            <a:endParaRPr/>
          </a:p>
        </p:txBody>
      </p:sp>
      <p:sp>
        <p:nvSpPr>
          <p:cNvPr id="4" name="text 1"/>
          <p:cNvSpPr txBox="1"/>
          <p:nvPr/>
        </p:nvSpPr>
        <p:spPr>
          <a:xfrm>
            <a:off x="433425" y="1622906"/>
            <a:ext cx="2101875" cy="694184"/>
          </a:xfrm>
          <a:prstGeom prst="rect">
            <a:avLst/>
          </a:prstGeom>
        </p:spPr>
        <p:txBody>
          <a:bodyPr vert="horz" wrap="none" lIns="0" tIns="0" rIns="0" bIns="0" rtlCol="0">
            <a:spAutoFit/>
          </a:bodyPr>
          <a:lstStyle/>
          <a:p>
            <a:pPr marL="0">
              <a:lnSpc>
                <a:spcPct val="100000"/>
              </a:lnSpc>
            </a:pPr>
            <a:r>
              <a:rPr sz="1200" b="1" spc="10" dirty="0">
                <a:solidFill>
                  <a:srgbClr val="8AC842"/>
                </a:solidFill>
                <a:latin typeface="Arial"/>
                <a:cs typeface="Arial"/>
              </a:rPr>
              <a:t>packages:</a:t>
            </a:r>
            <a:endParaRPr sz="1200">
              <a:latin typeface="Arial"/>
              <a:cs typeface="Arial"/>
            </a:endParaRPr>
          </a:p>
          <a:p>
            <a:pPr marL="167640">
              <a:lnSpc>
                <a:spcPct val="100000"/>
              </a:lnSpc>
            </a:pPr>
            <a:r>
              <a:rPr sz="1200" b="1" spc="10" dirty="0">
                <a:solidFill>
                  <a:srgbClr val="8AC842"/>
                </a:solidFill>
                <a:latin typeface="Arial"/>
                <a:cs typeface="Arial"/>
              </a:rPr>
              <a:t>yum:</a:t>
            </a:r>
            <a:endParaRPr sz="1200">
              <a:latin typeface="Arial"/>
              <a:cs typeface="Arial"/>
            </a:endParaRPr>
          </a:p>
          <a:p>
            <a:pPr marL="335280">
              <a:lnSpc>
                <a:spcPct val="100000"/>
              </a:lnSpc>
            </a:pPr>
            <a:r>
              <a:rPr sz="1200" b="1" spc="10" dirty="0">
                <a:solidFill>
                  <a:srgbClr val="8AC842"/>
                </a:solidFill>
                <a:latin typeface="Arial"/>
                <a:cs typeface="Arial"/>
              </a:rPr>
              <a:t>newrelic-sysmond:  []</a:t>
            </a:r>
            <a:endParaRPr sz="1200">
              <a:latin typeface="Arial"/>
              <a:cs typeface="Arial"/>
            </a:endParaRPr>
          </a:p>
          <a:p>
            <a:pPr marL="167640">
              <a:lnSpc>
                <a:spcPct val="100000"/>
              </a:lnSpc>
            </a:pPr>
            <a:r>
              <a:rPr sz="1200" b="1" spc="10" dirty="0">
                <a:solidFill>
                  <a:srgbClr val="8AC842"/>
                </a:solidFill>
                <a:latin typeface="Arial"/>
                <a:cs typeface="Arial"/>
              </a:rPr>
              <a:t>rpm:</a:t>
            </a:r>
            <a:endParaRPr sz="1200">
              <a:latin typeface="Arial"/>
              <a:cs typeface="Arial"/>
            </a:endParaRPr>
          </a:p>
        </p:txBody>
      </p:sp>
      <p:sp>
        <p:nvSpPr>
          <p:cNvPr id="5" name="text 1"/>
          <p:cNvSpPr txBox="1"/>
          <p:nvPr/>
        </p:nvSpPr>
        <p:spPr>
          <a:xfrm>
            <a:off x="768705" y="2354807"/>
            <a:ext cx="7152738" cy="145479"/>
          </a:xfrm>
          <a:prstGeom prst="rect">
            <a:avLst/>
          </a:prstGeom>
        </p:spPr>
        <p:txBody>
          <a:bodyPr vert="horz" wrap="none" lIns="0" tIns="0" rIns="0" bIns="0" rtlCol="0">
            <a:spAutoFit/>
          </a:bodyPr>
          <a:lstStyle/>
          <a:p>
            <a:pPr marL="0">
              <a:lnSpc>
                <a:spcPct val="100000"/>
              </a:lnSpc>
            </a:pPr>
            <a:r>
              <a:rPr sz="1200" b="1" spc="10" dirty="0">
                <a:solidFill>
                  <a:srgbClr val="8AC842"/>
                </a:solidFill>
                <a:latin typeface="Arial"/>
                <a:cs typeface="Arial"/>
              </a:rPr>
              <a:t>newrelic:  http://yum.newrelic.com/pub/newrelic/el5/i386/newrelic-repo-5-3.noarch.rpm</a:t>
            </a:r>
            <a:endParaRPr sz="1200">
              <a:latin typeface="Arial"/>
              <a:cs typeface="Arial"/>
            </a:endParaRPr>
          </a:p>
        </p:txBody>
      </p:sp>
      <p:sp>
        <p:nvSpPr>
          <p:cNvPr id="6" name="text 1"/>
          <p:cNvSpPr txBox="1"/>
          <p:nvPr/>
        </p:nvSpPr>
        <p:spPr>
          <a:xfrm>
            <a:off x="433425" y="2720567"/>
            <a:ext cx="5466311" cy="694184"/>
          </a:xfrm>
          <a:prstGeom prst="rect">
            <a:avLst/>
          </a:prstGeom>
        </p:spPr>
        <p:txBody>
          <a:bodyPr vert="horz" wrap="none" lIns="0" tIns="0" rIns="0" bIns="0" rtlCol="0">
            <a:spAutoFit/>
          </a:bodyPr>
          <a:lstStyle/>
          <a:p>
            <a:pPr marL="0">
              <a:lnSpc>
                <a:spcPct val="100000"/>
              </a:lnSpc>
            </a:pPr>
            <a:r>
              <a:rPr sz="1200" b="1" spc="10" dirty="0">
                <a:solidFill>
                  <a:srgbClr val="8AC842"/>
                </a:solidFill>
                <a:latin typeface="Arial"/>
                <a:cs typeface="Arial"/>
              </a:rPr>
              <a:t>commands:</a:t>
            </a:r>
            <a:endParaRPr sz="1200">
              <a:latin typeface="Arial"/>
              <a:cs typeface="Arial"/>
            </a:endParaRPr>
          </a:p>
          <a:p>
            <a:pPr marL="167640">
              <a:lnSpc>
                <a:spcPct val="100000"/>
              </a:lnSpc>
            </a:pPr>
            <a:r>
              <a:rPr sz="1200" b="1" spc="10" dirty="0">
                <a:solidFill>
                  <a:srgbClr val="8AC842"/>
                </a:solidFill>
                <a:latin typeface="Arial"/>
                <a:cs typeface="Arial"/>
              </a:rPr>
              <a:t>0_newrelic_command:</a:t>
            </a:r>
            <a:endParaRPr sz="1200">
              <a:latin typeface="Arial"/>
              <a:cs typeface="Arial"/>
            </a:endParaRPr>
          </a:p>
          <a:p>
            <a:pPr marL="335280">
              <a:lnSpc>
                <a:spcPct val="100000"/>
              </a:lnSpc>
            </a:pPr>
            <a:r>
              <a:rPr sz="1200" b="1" spc="10" dirty="0">
                <a:solidFill>
                  <a:srgbClr val="8AC842"/>
                </a:solidFill>
                <a:latin typeface="Arial"/>
                <a:cs typeface="Arial"/>
              </a:rPr>
              <a:t>command:  "touch  /tmp/$(date  '+%F.%T.%N').newrelic_command_0"</a:t>
            </a:r>
            <a:endParaRPr sz="1200">
              <a:latin typeface="Arial"/>
              <a:cs typeface="Arial"/>
            </a:endParaRPr>
          </a:p>
          <a:p>
            <a:pPr marL="167640">
              <a:lnSpc>
                <a:spcPct val="100000"/>
              </a:lnSpc>
            </a:pPr>
            <a:r>
              <a:rPr sz="1200" b="1" spc="10" dirty="0">
                <a:solidFill>
                  <a:srgbClr val="8AC842"/>
                </a:solidFill>
                <a:latin typeface="Arial"/>
                <a:cs typeface="Arial"/>
              </a:rPr>
              <a:t>1_configure_new_relic_key:</a:t>
            </a:r>
            <a:endParaRPr sz="1200">
              <a:latin typeface="Arial"/>
              <a:cs typeface="Arial"/>
            </a:endParaRPr>
          </a:p>
        </p:txBody>
      </p:sp>
      <p:sp>
        <p:nvSpPr>
          <p:cNvPr id="7" name="text 1"/>
          <p:cNvSpPr txBox="1"/>
          <p:nvPr/>
        </p:nvSpPr>
        <p:spPr>
          <a:xfrm>
            <a:off x="601065" y="3452341"/>
            <a:ext cx="5215866" cy="328359"/>
          </a:xfrm>
          <a:prstGeom prst="rect">
            <a:avLst/>
          </a:prstGeom>
        </p:spPr>
        <p:txBody>
          <a:bodyPr vert="horz" wrap="none" lIns="0" tIns="0" rIns="0" bIns="0" rtlCol="0">
            <a:spAutoFit/>
          </a:bodyPr>
          <a:lstStyle/>
          <a:p>
            <a:pPr marL="167640">
              <a:lnSpc>
                <a:spcPct val="100000"/>
              </a:lnSpc>
            </a:pPr>
            <a:r>
              <a:rPr sz="1200" b="1" spc="10" dirty="0">
                <a:solidFill>
                  <a:srgbClr val="8AC842"/>
                </a:solidFill>
                <a:latin typeface="Arial"/>
                <a:cs typeface="Arial"/>
              </a:rPr>
              <a:t>command:  nrsysmond-config  --set  license_key=&lt;Your  key  here&gt;</a:t>
            </a:r>
            <a:endParaRPr sz="1200">
              <a:latin typeface="Arial"/>
              <a:cs typeface="Arial"/>
            </a:endParaRPr>
          </a:p>
          <a:p>
            <a:pPr marL="0">
              <a:lnSpc>
                <a:spcPct val="100000"/>
              </a:lnSpc>
            </a:pPr>
            <a:r>
              <a:rPr sz="1200" b="1" spc="10" dirty="0">
                <a:solidFill>
                  <a:srgbClr val="8AC842"/>
                </a:solidFill>
                <a:latin typeface="Arial"/>
                <a:cs typeface="Arial"/>
              </a:rPr>
              <a:t>1a_newrelic_command:</a:t>
            </a:r>
            <a:endParaRPr sz="1200">
              <a:latin typeface="Arial"/>
              <a:cs typeface="Arial"/>
            </a:endParaRPr>
          </a:p>
        </p:txBody>
      </p:sp>
      <p:sp>
        <p:nvSpPr>
          <p:cNvPr id="8" name="text 1"/>
          <p:cNvSpPr txBox="1"/>
          <p:nvPr/>
        </p:nvSpPr>
        <p:spPr>
          <a:xfrm>
            <a:off x="601065" y="3818126"/>
            <a:ext cx="5382492" cy="694119"/>
          </a:xfrm>
          <a:prstGeom prst="rect">
            <a:avLst/>
          </a:prstGeom>
        </p:spPr>
        <p:txBody>
          <a:bodyPr vert="horz" wrap="none" lIns="0" tIns="0" rIns="0" bIns="0" rtlCol="0">
            <a:spAutoFit/>
          </a:bodyPr>
          <a:lstStyle/>
          <a:p>
            <a:pPr marL="167640">
              <a:lnSpc>
                <a:spcPct val="100000"/>
              </a:lnSpc>
            </a:pPr>
            <a:r>
              <a:rPr sz="1200" b="1" spc="10" dirty="0">
                <a:solidFill>
                  <a:srgbClr val="8AC842"/>
                </a:solidFill>
                <a:latin typeface="Arial"/>
                <a:cs typeface="Arial"/>
              </a:rPr>
              <a:t>command:  "touch  /tmp/$(date  '+%F.%T.%N').newrelic_command_1a"</a:t>
            </a:r>
            <a:endParaRPr sz="1200">
              <a:latin typeface="Arial"/>
              <a:cs typeface="Arial"/>
            </a:endParaRPr>
          </a:p>
          <a:p>
            <a:pPr marL="0">
              <a:lnSpc>
                <a:spcPct val="100000"/>
              </a:lnSpc>
            </a:pPr>
            <a:r>
              <a:rPr sz="1200" b="1" spc="10" dirty="0">
                <a:solidFill>
                  <a:srgbClr val="8AC842"/>
                </a:solidFill>
                <a:latin typeface="Arial"/>
                <a:cs typeface="Arial"/>
              </a:rPr>
              <a:t>2_start_new_relic:</a:t>
            </a:r>
            <a:endParaRPr sz="1200">
              <a:latin typeface="Arial"/>
              <a:cs typeface="Arial"/>
            </a:endParaRPr>
          </a:p>
          <a:p>
            <a:pPr marL="167640">
              <a:lnSpc>
                <a:spcPct val="100000"/>
              </a:lnSpc>
            </a:pPr>
            <a:r>
              <a:rPr sz="1200" b="1" spc="10" dirty="0">
                <a:solidFill>
                  <a:srgbClr val="8AC842"/>
                </a:solidFill>
                <a:latin typeface="Arial"/>
                <a:cs typeface="Arial"/>
              </a:rPr>
              <a:t>command:  "/etc/init.d/newrelic-sysmond  start"</a:t>
            </a:r>
            <a:endParaRPr sz="1200">
              <a:latin typeface="Arial"/>
              <a:cs typeface="Arial"/>
            </a:endParaRPr>
          </a:p>
          <a:p>
            <a:pPr marL="0">
              <a:lnSpc>
                <a:spcPct val="100000"/>
              </a:lnSpc>
            </a:pPr>
            <a:r>
              <a:rPr sz="1200" b="1" spc="10" dirty="0">
                <a:solidFill>
                  <a:srgbClr val="8AC842"/>
                </a:solidFill>
                <a:latin typeface="Arial"/>
                <a:cs typeface="Arial"/>
              </a:rPr>
              <a:t>2a_newrelic_command:</a:t>
            </a:r>
            <a:endParaRPr sz="1200">
              <a:latin typeface="Arial"/>
              <a:cs typeface="Arial"/>
            </a:endParaRPr>
          </a:p>
        </p:txBody>
      </p:sp>
      <p:sp>
        <p:nvSpPr>
          <p:cNvPr id="9" name="text 1"/>
          <p:cNvSpPr txBox="1"/>
          <p:nvPr/>
        </p:nvSpPr>
        <p:spPr>
          <a:xfrm>
            <a:off x="768705" y="4549951"/>
            <a:ext cx="5214852" cy="145479"/>
          </a:xfrm>
          <a:prstGeom prst="rect">
            <a:avLst/>
          </a:prstGeom>
        </p:spPr>
        <p:txBody>
          <a:bodyPr vert="horz" wrap="none" lIns="0" tIns="0" rIns="0" bIns="0" rtlCol="0">
            <a:spAutoFit/>
          </a:bodyPr>
          <a:lstStyle/>
          <a:p>
            <a:pPr marL="0">
              <a:lnSpc>
                <a:spcPct val="100000"/>
              </a:lnSpc>
            </a:pPr>
            <a:r>
              <a:rPr sz="1200" b="1" spc="10" dirty="0">
                <a:solidFill>
                  <a:srgbClr val="8AC842"/>
                </a:solidFill>
                <a:latin typeface="Arial"/>
                <a:cs typeface="Arial"/>
              </a:rPr>
              <a:t>command:  "touch  /tmp/$(date  '+%F.%T.%N').newrelic_command_2a"</a:t>
            </a:r>
            <a:endParaRPr sz="12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5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74" y="329311"/>
            <a:ext cx="4980660" cy="429133"/>
          </a:xfrm>
          <a:prstGeom prst="rect">
            <a:avLst/>
          </a:prstGeom>
        </p:spPr>
      </p:pic>
      <p:pic>
        <p:nvPicPr>
          <p:cNvPr id="26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1085087"/>
            <a:ext cx="5402580" cy="2042161"/>
          </a:xfrm>
          <a:prstGeom prst="rect">
            <a:avLst/>
          </a:prstGeom>
        </p:spPr>
      </p:pic>
      <p:pic>
        <p:nvPicPr>
          <p:cNvPr id="26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 y="2607564"/>
            <a:ext cx="7620000" cy="207721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text 1"/>
          <p:cNvSpPr txBox="1"/>
          <p:nvPr/>
        </p:nvSpPr>
        <p:spPr>
          <a:xfrm>
            <a:off x="434340" y="356723"/>
            <a:ext cx="7042829" cy="511119"/>
          </a:xfrm>
          <a:prstGeom prst="rect">
            <a:avLst/>
          </a:prstGeom>
        </p:spPr>
        <p:txBody>
          <a:bodyPr vert="horz" wrap="none" lIns="0" tIns="0" rIns="0" bIns="0" rtlCol="0">
            <a:spAutoFit/>
          </a:bodyPr>
          <a:lstStyle/>
          <a:p>
            <a:pPr marL="0">
              <a:lnSpc>
                <a:spcPct val="100000"/>
              </a:lnSpc>
            </a:pPr>
            <a:r>
              <a:rPr sz="3240" b="1" spc="10" dirty="0">
                <a:solidFill>
                  <a:srgbClr val="F1A42C"/>
                </a:solidFill>
                <a:latin typeface="Arial"/>
                <a:cs typeface="Arial"/>
              </a:rPr>
              <a:t>Iterate  on  application  architecture</a:t>
            </a:r>
            <a:endParaRPr sz="3200">
              <a:latin typeface="Arial"/>
              <a:cs typeface="Arial"/>
            </a:endParaRPr>
          </a:p>
        </p:txBody>
      </p:sp>
      <p:sp>
        <p:nvSpPr>
          <p:cNvPr id="3" name="text 1"/>
          <p:cNvSpPr txBox="1"/>
          <p:nvPr/>
        </p:nvSpPr>
        <p:spPr>
          <a:xfrm>
            <a:off x="434340" y="1148566"/>
            <a:ext cx="7959871" cy="298543"/>
          </a:xfrm>
          <a:prstGeom prst="rect">
            <a:avLst/>
          </a:prstGeom>
        </p:spPr>
        <p:txBody>
          <a:bodyPr vert="horz" wrap="none" lIns="0" tIns="0" rIns="0" bIns="0" rtlCol="0">
            <a:spAutoFit/>
          </a:bodyPr>
          <a:lstStyle/>
          <a:p>
            <a:pPr marL="0">
              <a:lnSpc>
                <a:spcPct val="100000"/>
              </a:lnSpc>
            </a:pPr>
            <a:r>
              <a:rPr sz="1940" spc="10" dirty="0">
                <a:solidFill>
                  <a:schemeClr val="bg1"/>
                </a:solidFill>
                <a:latin typeface="Arial"/>
                <a:cs typeface="Arial"/>
              </a:rPr>
              <a:t>Add  additional  resources  to  your  environments  using  ebextensions:</a:t>
            </a:r>
            <a:endParaRPr sz="1900">
              <a:solidFill>
                <a:schemeClr val="bg1"/>
              </a:solidFill>
              <a:latin typeface="Arial"/>
              <a:cs typeface="Arial"/>
            </a:endParaRPr>
          </a:p>
        </p:txBody>
      </p:sp>
      <p:sp>
        <p:nvSpPr>
          <p:cNvPr id="4" name="text 1"/>
          <p:cNvSpPr txBox="1"/>
          <p:nvPr/>
        </p:nvSpPr>
        <p:spPr>
          <a:xfrm>
            <a:off x="434340" y="4641508"/>
            <a:ext cx="7847481" cy="255389"/>
          </a:xfrm>
          <a:prstGeom prst="rect">
            <a:avLst/>
          </a:prstGeom>
        </p:spPr>
        <p:txBody>
          <a:bodyPr vert="horz" wrap="none" lIns="0" tIns="0" rIns="0" bIns="0" rtlCol="0">
            <a:spAutoFit/>
          </a:bodyPr>
          <a:lstStyle/>
          <a:p>
            <a:pPr marL="0">
              <a:lnSpc>
                <a:spcPct val="100000"/>
              </a:lnSpc>
            </a:pPr>
            <a:r>
              <a:rPr sz="1680" b="1" spc="10" dirty="0">
                <a:solidFill>
                  <a:srgbClr val="F1A42C"/>
                </a:solidFill>
                <a:latin typeface="Arial"/>
                <a:cs typeface="Arial"/>
              </a:rPr>
              <a:t>Or  use  CloudFormation  =&gt;  assets  independent  of  environment  life  time.</a:t>
            </a:r>
            <a:endParaRPr sz="1600">
              <a:latin typeface="Arial"/>
              <a:cs typeface="Arial"/>
            </a:endParaRPr>
          </a:p>
        </p:txBody>
      </p:sp>
      <p:sp>
        <p:nvSpPr>
          <p:cNvPr id="207" name="object 207"/>
          <p:cNvSpPr/>
          <p:nvPr/>
        </p:nvSpPr>
        <p:spPr>
          <a:xfrm>
            <a:off x="428244" y="1664208"/>
            <a:ext cx="4070604" cy="2808732"/>
          </a:xfrm>
          <a:custGeom>
            <a:avLst/>
            <a:gdLst/>
            <a:ahLst/>
            <a:cxnLst/>
            <a:rect l="l" t="t" r="r" b="b"/>
            <a:pathLst>
              <a:path w="4070604" h="2808732">
                <a:moveTo>
                  <a:pt x="4572" y="4572"/>
                </a:moveTo>
                <a:lnTo>
                  <a:pt x="4572" y="2804160"/>
                </a:lnTo>
                <a:lnTo>
                  <a:pt x="4066032" y="2804160"/>
                </a:lnTo>
                <a:lnTo>
                  <a:pt x="4066032" y="4572"/>
                </a:lnTo>
                <a:lnTo>
                  <a:pt x="4572" y="4572"/>
                </a:lnTo>
                <a:close/>
              </a:path>
            </a:pathLst>
          </a:custGeom>
          <a:ln w="9144">
            <a:solidFill>
              <a:srgbClr val="FFFFFF"/>
            </a:solidFill>
          </a:ln>
        </p:spPr>
        <p:txBody>
          <a:bodyPr wrap="square" lIns="0" tIns="0" rIns="0" bIns="0" rtlCol="0">
            <a:noAutofit/>
          </a:bodyPr>
          <a:lstStyle/>
          <a:p>
            <a:endParaRPr>
              <a:solidFill>
                <a:schemeClr val="bg1"/>
              </a:solidFill>
            </a:endParaRPr>
          </a:p>
        </p:txBody>
      </p:sp>
      <p:sp>
        <p:nvSpPr>
          <p:cNvPr id="5" name="text 1"/>
          <p:cNvSpPr txBox="1"/>
          <p:nvPr/>
        </p:nvSpPr>
        <p:spPr>
          <a:xfrm>
            <a:off x="525170" y="1730947"/>
            <a:ext cx="3310843" cy="258532"/>
          </a:xfrm>
          <a:prstGeom prst="rect">
            <a:avLst/>
          </a:prstGeom>
        </p:spPr>
        <p:txBody>
          <a:bodyPr vert="horz" wrap="none" lIns="0" tIns="0" rIns="0" bIns="0" rtlCol="0">
            <a:spAutoFit/>
          </a:bodyPr>
          <a:lstStyle/>
          <a:p>
            <a:pPr marL="0">
              <a:lnSpc>
                <a:spcPct val="100000"/>
              </a:lnSpc>
            </a:pPr>
            <a:r>
              <a:rPr sz="1680" spc="10" dirty="0">
                <a:solidFill>
                  <a:schemeClr val="bg1"/>
                </a:solidFill>
                <a:latin typeface="Arial"/>
                <a:cs typeface="Arial"/>
              </a:rPr>
              <a:t>Add  other  components  such  as:</a:t>
            </a:r>
            <a:endParaRPr sz="1600">
              <a:solidFill>
                <a:schemeClr val="bg1"/>
              </a:solidFill>
              <a:latin typeface="Arial"/>
              <a:cs typeface="Arial"/>
            </a:endParaRPr>
          </a:p>
        </p:txBody>
      </p:sp>
      <p:sp>
        <p:nvSpPr>
          <p:cNvPr id="6" name="text 1"/>
          <p:cNvSpPr txBox="1"/>
          <p:nvPr/>
        </p:nvSpPr>
        <p:spPr>
          <a:xfrm>
            <a:off x="525170" y="2081254"/>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7" name="text 1"/>
          <p:cNvSpPr txBox="1"/>
          <p:nvPr/>
        </p:nvSpPr>
        <p:spPr>
          <a:xfrm>
            <a:off x="811682" y="2081191"/>
            <a:ext cx="194925"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In</a:t>
            </a:r>
            <a:endParaRPr sz="1800">
              <a:solidFill>
                <a:schemeClr val="bg1"/>
              </a:solidFill>
              <a:latin typeface="Arial"/>
              <a:cs typeface="Arial"/>
            </a:endParaRPr>
          </a:p>
        </p:txBody>
      </p:sp>
      <p:sp>
        <p:nvSpPr>
          <p:cNvPr id="8" name="text 1"/>
          <p:cNvSpPr txBox="1"/>
          <p:nvPr/>
        </p:nvSpPr>
        <p:spPr>
          <a:xfrm>
            <a:off x="1002182" y="2081191"/>
            <a:ext cx="78227"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9" name="text 1"/>
          <p:cNvSpPr txBox="1"/>
          <p:nvPr/>
        </p:nvSpPr>
        <p:spPr>
          <a:xfrm>
            <a:off x="811682" y="2081191"/>
            <a:ext cx="3013967" cy="821763"/>
          </a:xfrm>
          <a:prstGeom prst="rect">
            <a:avLst/>
          </a:prstGeom>
        </p:spPr>
        <p:txBody>
          <a:bodyPr vert="horz" wrap="none" lIns="0" tIns="0" rIns="0" bIns="0" rtlCol="0">
            <a:spAutoFit/>
          </a:bodyPr>
          <a:lstStyle/>
          <a:p>
            <a:pPr marL="266700">
              <a:lnSpc>
                <a:spcPct val="100000"/>
              </a:lnSpc>
            </a:pPr>
            <a:r>
              <a:rPr sz="1740" spc="10" dirty="0">
                <a:solidFill>
                  <a:schemeClr val="bg1"/>
                </a:solidFill>
                <a:latin typeface="Arial"/>
                <a:cs typeface="Arial"/>
              </a:rPr>
              <a:t>memory  caching  (Amazon</a:t>
            </a:r>
            <a:endParaRPr sz="1700">
              <a:solidFill>
                <a:schemeClr val="bg1"/>
              </a:solidFill>
              <a:latin typeface="Arial"/>
              <a:cs typeface="Arial"/>
            </a:endParaRPr>
          </a:p>
          <a:p>
            <a:pPr marL="0">
              <a:lnSpc>
                <a:spcPct val="100000"/>
              </a:lnSpc>
            </a:pPr>
            <a:r>
              <a:rPr sz="1800" spc="10" dirty="0">
                <a:solidFill>
                  <a:schemeClr val="bg1"/>
                </a:solidFill>
                <a:latin typeface="Arial"/>
                <a:cs typeface="Arial"/>
              </a:rPr>
              <a:t>ElastiCache  Redis  and</a:t>
            </a:r>
            <a:endParaRPr sz="1800">
              <a:solidFill>
                <a:schemeClr val="bg1"/>
              </a:solidFill>
              <a:latin typeface="Arial"/>
              <a:cs typeface="Arial"/>
            </a:endParaRPr>
          </a:p>
          <a:p>
            <a:pPr marL="0">
              <a:lnSpc>
                <a:spcPct val="100000"/>
              </a:lnSpc>
            </a:pPr>
            <a:r>
              <a:rPr sz="1800" spc="10" dirty="0">
                <a:solidFill>
                  <a:schemeClr val="bg1"/>
                </a:solidFill>
                <a:latin typeface="Arial"/>
                <a:cs typeface="Arial"/>
              </a:rPr>
              <a:t>Memcached)</a:t>
            </a:r>
            <a:endParaRPr sz="1800">
              <a:solidFill>
                <a:schemeClr val="bg1"/>
              </a:solidFill>
              <a:latin typeface="Arial"/>
              <a:cs typeface="Arial"/>
            </a:endParaRPr>
          </a:p>
        </p:txBody>
      </p:sp>
      <p:sp>
        <p:nvSpPr>
          <p:cNvPr id="10" name="text 1"/>
          <p:cNvSpPr txBox="1"/>
          <p:nvPr/>
        </p:nvSpPr>
        <p:spPr>
          <a:xfrm>
            <a:off x="525170" y="2981071"/>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1" name="text 1"/>
          <p:cNvSpPr txBox="1"/>
          <p:nvPr/>
        </p:nvSpPr>
        <p:spPr>
          <a:xfrm>
            <a:off x="811682" y="2981008"/>
            <a:ext cx="1476045"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Amazon  SQS</a:t>
            </a:r>
            <a:endParaRPr sz="1800">
              <a:solidFill>
                <a:schemeClr val="bg1"/>
              </a:solidFill>
              <a:latin typeface="Arial"/>
              <a:cs typeface="Arial"/>
            </a:endParaRPr>
          </a:p>
        </p:txBody>
      </p:sp>
      <p:sp>
        <p:nvSpPr>
          <p:cNvPr id="12" name="text 1"/>
          <p:cNvSpPr txBox="1"/>
          <p:nvPr/>
        </p:nvSpPr>
        <p:spPr>
          <a:xfrm>
            <a:off x="525170" y="3331315"/>
            <a:ext cx="81433"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t>
            </a:r>
            <a:endParaRPr sz="1800">
              <a:solidFill>
                <a:schemeClr val="bg1"/>
              </a:solidFill>
              <a:latin typeface="Arial"/>
              <a:cs typeface="Arial"/>
            </a:endParaRPr>
          </a:p>
        </p:txBody>
      </p:sp>
      <p:sp>
        <p:nvSpPr>
          <p:cNvPr id="13" name="text 1"/>
          <p:cNvSpPr txBox="1"/>
          <p:nvPr/>
        </p:nvSpPr>
        <p:spPr>
          <a:xfrm>
            <a:off x="811682" y="3331252"/>
            <a:ext cx="2139047" cy="276999"/>
          </a:xfrm>
          <a:prstGeom prst="rect">
            <a:avLst/>
          </a:prstGeom>
        </p:spPr>
        <p:txBody>
          <a:bodyPr vert="horz" wrap="none" lIns="0" tIns="0" rIns="0" bIns="0" rtlCol="0">
            <a:spAutoFit/>
          </a:bodyPr>
          <a:lstStyle/>
          <a:p>
            <a:pPr marL="0">
              <a:lnSpc>
                <a:spcPct val="100000"/>
              </a:lnSpc>
            </a:pPr>
            <a:r>
              <a:rPr sz="1800" spc="10" dirty="0">
                <a:solidFill>
                  <a:schemeClr val="bg1"/>
                </a:solidFill>
                <a:latin typeface="Arial"/>
                <a:cs typeface="Arial"/>
              </a:rPr>
              <a:t>Amazon  CloudFront</a:t>
            </a:r>
            <a:endParaRPr sz="1800">
              <a:solidFill>
                <a:schemeClr val="bg1"/>
              </a:solidFill>
              <a:latin typeface="Arial"/>
              <a:cs typeface="Arial"/>
            </a:endParaRPr>
          </a:p>
        </p:txBody>
      </p:sp>
      <p:sp>
        <p:nvSpPr>
          <p:cNvPr id="208" name="object 208"/>
          <p:cNvSpPr/>
          <p:nvPr/>
        </p:nvSpPr>
        <p:spPr>
          <a:xfrm>
            <a:off x="4983480" y="1662684"/>
            <a:ext cx="3820667" cy="2810255"/>
          </a:xfrm>
          <a:custGeom>
            <a:avLst/>
            <a:gdLst/>
            <a:ahLst/>
            <a:cxnLst/>
            <a:rect l="l" t="t" r="r" b="b"/>
            <a:pathLst>
              <a:path w="3820667" h="2810255">
                <a:moveTo>
                  <a:pt x="4572" y="4572"/>
                </a:moveTo>
                <a:lnTo>
                  <a:pt x="4572" y="2805684"/>
                </a:lnTo>
                <a:lnTo>
                  <a:pt x="3816096" y="2805684"/>
                </a:lnTo>
                <a:lnTo>
                  <a:pt x="3816096" y="4572"/>
                </a:lnTo>
                <a:lnTo>
                  <a:pt x="4572" y="4572"/>
                </a:lnTo>
                <a:close/>
              </a:path>
            </a:pathLst>
          </a:custGeom>
          <a:ln w="9144">
            <a:solidFill>
              <a:srgbClr val="8AC842"/>
            </a:solidFill>
          </a:ln>
        </p:spPr>
        <p:txBody>
          <a:bodyPr wrap="square" lIns="0" tIns="0" rIns="0" bIns="0" rtlCol="0">
            <a:noAutofit/>
          </a:bodyPr>
          <a:lstStyle/>
          <a:p>
            <a:endParaRPr/>
          </a:p>
        </p:txBody>
      </p:sp>
      <p:sp>
        <p:nvSpPr>
          <p:cNvPr id="14" name="text 1"/>
          <p:cNvSpPr txBox="1"/>
          <p:nvPr/>
        </p:nvSpPr>
        <p:spPr>
          <a:xfrm>
            <a:off x="5080762" y="1740165"/>
            <a:ext cx="3200400" cy="2649406"/>
          </a:xfrm>
          <a:prstGeom prst="rect">
            <a:avLst/>
          </a:prstGeom>
        </p:spPr>
        <p:txBody>
          <a:bodyPr vert="horz" wrap="none" lIns="0" tIns="0" rIns="0" bIns="0" rtlCol="0">
            <a:spAutoFit/>
          </a:bodyPr>
          <a:lstStyle/>
          <a:p>
            <a:pPr marL="0">
              <a:lnSpc>
                <a:spcPct val="100000"/>
              </a:lnSpc>
            </a:pPr>
            <a:r>
              <a:rPr sz="1100" b="1" spc="10" dirty="0">
                <a:solidFill>
                  <a:srgbClr val="8AC842"/>
                </a:solidFill>
                <a:latin typeface="Arial"/>
                <a:cs typeface="Arial"/>
              </a:rPr>
              <a:t>Resources:</a:t>
            </a:r>
            <a:endParaRPr sz="1100">
              <a:latin typeface="Arial"/>
              <a:cs typeface="Arial"/>
            </a:endParaRPr>
          </a:p>
          <a:p>
            <a:pPr marL="152400">
              <a:lnSpc>
                <a:spcPct val="100000"/>
              </a:lnSpc>
            </a:pPr>
            <a:r>
              <a:rPr sz="1100" b="1" spc="10" dirty="0">
                <a:solidFill>
                  <a:srgbClr val="8AC842"/>
                </a:solidFill>
                <a:latin typeface="Arial"/>
                <a:cs typeface="Arial"/>
              </a:rPr>
              <a:t>MyElastiCache:</a:t>
            </a:r>
            <a:endParaRPr sz="1100">
              <a:latin typeface="Arial"/>
              <a:cs typeface="Arial"/>
            </a:endParaRPr>
          </a:p>
          <a:p>
            <a:pPr marL="304800">
              <a:lnSpc>
                <a:spcPct val="100000"/>
              </a:lnSpc>
            </a:pPr>
            <a:r>
              <a:rPr sz="1100" b="1" spc="10" dirty="0">
                <a:solidFill>
                  <a:srgbClr val="8AC842"/>
                </a:solidFill>
                <a:latin typeface="Arial"/>
                <a:cs typeface="Arial"/>
              </a:rPr>
              <a:t>Type:  AWS::ElastiCache::CacheCluster</a:t>
            </a:r>
            <a:endParaRPr sz="1100">
              <a:latin typeface="Arial"/>
              <a:cs typeface="Arial"/>
            </a:endParaRPr>
          </a:p>
          <a:p>
            <a:pPr marL="304800">
              <a:lnSpc>
                <a:spcPct val="100000"/>
              </a:lnSpc>
            </a:pPr>
            <a:r>
              <a:rPr sz="1100" b="1" spc="10" dirty="0">
                <a:solidFill>
                  <a:srgbClr val="8AC842"/>
                </a:solidFill>
                <a:latin typeface="Arial"/>
                <a:cs typeface="Arial"/>
              </a:rPr>
              <a:t>Properties:</a:t>
            </a:r>
            <a:endParaRPr sz="1100">
              <a:latin typeface="Arial"/>
              <a:cs typeface="Arial"/>
            </a:endParaRPr>
          </a:p>
          <a:p>
            <a:pPr marL="228600">
              <a:lnSpc>
                <a:spcPct val="100000"/>
              </a:lnSpc>
            </a:pPr>
            <a:r>
              <a:rPr sz="1100" b="1" spc="10" dirty="0">
                <a:solidFill>
                  <a:srgbClr val="8AC842"/>
                </a:solidFill>
                <a:latin typeface="Arial"/>
                <a:cs typeface="Arial"/>
              </a:rPr>
              <a:t>CacheNodeType:</a:t>
            </a:r>
            <a:endParaRPr sz="1100">
              <a:latin typeface="Arial"/>
              <a:cs typeface="Arial"/>
            </a:endParaRPr>
          </a:p>
          <a:p>
            <a:pPr marL="457200">
              <a:lnSpc>
                <a:spcPct val="100000"/>
              </a:lnSpc>
            </a:pPr>
            <a:r>
              <a:rPr sz="1100" b="1" spc="10" dirty="0">
                <a:solidFill>
                  <a:srgbClr val="8AC842"/>
                </a:solidFill>
                <a:latin typeface="Arial"/>
                <a:cs typeface="Arial"/>
              </a:rPr>
              <a:t>Fn::GetOptionSetting:</a:t>
            </a:r>
            <a:endParaRPr sz="1100">
              <a:latin typeface="Arial"/>
              <a:cs typeface="Arial"/>
            </a:endParaRPr>
          </a:p>
          <a:p>
            <a:pPr marL="990600">
              <a:lnSpc>
                <a:spcPct val="100000"/>
              </a:lnSpc>
            </a:pPr>
            <a:r>
              <a:rPr sz="1100" b="1" spc="10" dirty="0">
                <a:solidFill>
                  <a:srgbClr val="8AC842"/>
                </a:solidFill>
                <a:latin typeface="Arial"/>
                <a:cs typeface="Arial"/>
              </a:rPr>
              <a:t>OptionName  :  CacheNodeType</a:t>
            </a:r>
            <a:endParaRPr sz="1100">
              <a:latin typeface="Arial"/>
              <a:cs typeface="Arial"/>
            </a:endParaRPr>
          </a:p>
          <a:p>
            <a:pPr marL="990600">
              <a:lnSpc>
                <a:spcPct val="100000"/>
              </a:lnSpc>
            </a:pPr>
            <a:r>
              <a:rPr sz="1100" b="1" spc="10" dirty="0">
                <a:solidFill>
                  <a:srgbClr val="8AC842"/>
                </a:solidFill>
                <a:latin typeface="Arial"/>
                <a:cs typeface="Arial"/>
              </a:rPr>
              <a:t>DefaultValue:  cache.m1.small</a:t>
            </a:r>
            <a:endParaRPr sz="1100">
              <a:latin typeface="Arial"/>
              <a:cs typeface="Arial"/>
            </a:endParaRPr>
          </a:p>
          <a:p>
            <a:pPr marL="76200">
              <a:lnSpc>
                <a:spcPct val="100000"/>
              </a:lnSpc>
            </a:pPr>
            <a:r>
              <a:rPr sz="1100" b="1" spc="10" dirty="0">
                <a:solidFill>
                  <a:srgbClr val="8AC842"/>
                </a:solidFill>
                <a:latin typeface="Arial"/>
                <a:cs typeface="Arial"/>
              </a:rPr>
              <a:t>NumCacheNodes:</a:t>
            </a:r>
            <a:endParaRPr sz="1100">
              <a:latin typeface="Arial"/>
              <a:cs typeface="Arial"/>
            </a:endParaRPr>
          </a:p>
          <a:p>
            <a:pPr marL="457200">
              <a:lnSpc>
                <a:spcPct val="100000"/>
              </a:lnSpc>
            </a:pPr>
            <a:r>
              <a:rPr sz="1100" b="1" spc="10" dirty="0">
                <a:solidFill>
                  <a:srgbClr val="8AC842"/>
                </a:solidFill>
                <a:latin typeface="Arial"/>
                <a:cs typeface="Arial"/>
              </a:rPr>
              <a:t>Fn::GetOptionSetting:</a:t>
            </a:r>
            <a:endParaRPr sz="1100">
              <a:latin typeface="Arial"/>
              <a:cs typeface="Arial"/>
            </a:endParaRPr>
          </a:p>
          <a:p>
            <a:pPr marL="990600">
              <a:lnSpc>
                <a:spcPct val="100000"/>
              </a:lnSpc>
            </a:pPr>
            <a:r>
              <a:rPr sz="1070" b="1" spc="10" dirty="0">
                <a:solidFill>
                  <a:srgbClr val="8AC842"/>
                </a:solidFill>
                <a:latin typeface="Arial"/>
                <a:cs typeface="Arial"/>
              </a:rPr>
              <a:t>OptionName  :  NumCacheNodes</a:t>
            </a:r>
            <a:endParaRPr sz="1000">
              <a:latin typeface="Arial"/>
              <a:cs typeface="Arial"/>
            </a:endParaRPr>
          </a:p>
          <a:p>
            <a:pPr marL="990600">
              <a:lnSpc>
                <a:spcPct val="100000"/>
              </a:lnSpc>
            </a:pPr>
            <a:r>
              <a:rPr sz="1100" b="1" spc="10" dirty="0">
                <a:solidFill>
                  <a:srgbClr val="8AC842"/>
                </a:solidFill>
                <a:latin typeface="Arial"/>
                <a:cs typeface="Arial"/>
              </a:rPr>
              <a:t>DefaultValue:  1</a:t>
            </a:r>
            <a:endParaRPr sz="1100">
              <a:latin typeface="Arial"/>
              <a:cs typeface="Arial"/>
            </a:endParaRPr>
          </a:p>
          <a:p>
            <a:pPr marL="76200">
              <a:lnSpc>
                <a:spcPct val="100000"/>
              </a:lnSpc>
            </a:pPr>
            <a:r>
              <a:rPr sz="1100" b="1" spc="10" dirty="0">
                <a:solidFill>
                  <a:srgbClr val="8AC842"/>
                </a:solidFill>
                <a:latin typeface="Arial"/>
                <a:cs typeface="Arial"/>
              </a:rPr>
              <a:t>Engine:</a:t>
            </a:r>
            <a:endParaRPr sz="1100">
              <a:latin typeface="Arial"/>
              <a:cs typeface="Arial"/>
            </a:endParaRPr>
          </a:p>
          <a:p>
            <a:pPr marL="457200">
              <a:lnSpc>
                <a:spcPct val="100000"/>
              </a:lnSpc>
            </a:pPr>
            <a:r>
              <a:rPr sz="1100" b="1" spc="10" dirty="0">
                <a:solidFill>
                  <a:srgbClr val="8AC842"/>
                </a:solidFill>
                <a:latin typeface="Arial"/>
                <a:cs typeface="Arial"/>
              </a:rPr>
              <a:t>Fn::GetOptionSetting:</a:t>
            </a:r>
            <a:endParaRPr sz="1100">
              <a:latin typeface="Arial"/>
              <a:cs typeface="Arial"/>
            </a:endParaRPr>
          </a:p>
          <a:p>
            <a:pPr marL="990600">
              <a:lnSpc>
                <a:spcPct val="100000"/>
              </a:lnSpc>
            </a:pPr>
            <a:r>
              <a:rPr sz="1100" b="1" spc="10" dirty="0">
                <a:solidFill>
                  <a:srgbClr val="8AC842"/>
                </a:solidFill>
                <a:latin typeface="Arial"/>
                <a:cs typeface="Arial"/>
              </a:rPr>
              <a:t>OptionName  :  Engine</a:t>
            </a:r>
            <a:endParaRPr sz="1100">
              <a:latin typeface="Arial"/>
              <a:cs typeface="Arial"/>
            </a:endParaRPr>
          </a:p>
          <a:p>
            <a:pPr marL="990600">
              <a:lnSpc>
                <a:spcPct val="100000"/>
              </a:lnSpc>
            </a:pPr>
            <a:r>
              <a:rPr sz="1100" b="1" spc="10" dirty="0">
                <a:solidFill>
                  <a:srgbClr val="8AC842"/>
                </a:solidFill>
                <a:latin typeface="Arial"/>
                <a:cs typeface="Arial"/>
              </a:rPr>
              <a:t>DefaultValue:  memcached</a:t>
            </a:r>
            <a:endParaRPr sz="11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6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 y="2823972"/>
            <a:ext cx="5597652" cy="1194816"/>
          </a:xfrm>
          <a:prstGeom prst="rect">
            <a:avLst/>
          </a:prstGeom>
        </p:spPr>
      </p:pic>
      <p:pic>
        <p:nvPicPr>
          <p:cNvPr id="26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546" y="2101977"/>
            <a:ext cx="2715006" cy="3756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7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 y="1427988"/>
            <a:ext cx="2159508" cy="2159508"/>
          </a:xfrm>
          <a:prstGeom prst="rect">
            <a:avLst/>
          </a:prstGeom>
        </p:spPr>
      </p:pic>
      <p:pic>
        <p:nvPicPr>
          <p:cNvPr id="27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092" y="1414271"/>
            <a:ext cx="2159508" cy="2161032"/>
          </a:xfrm>
          <a:prstGeom prst="rect">
            <a:avLst/>
          </a:prstGeom>
        </p:spPr>
      </p:pic>
      <p:pic>
        <p:nvPicPr>
          <p:cNvPr id="27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568" y="1414271"/>
            <a:ext cx="2159508" cy="2161032"/>
          </a:xfrm>
          <a:prstGeom prst="rect">
            <a:avLst/>
          </a:prstGeom>
        </p:spPr>
      </p:pic>
      <p:sp>
        <p:nvSpPr>
          <p:cNvPr id="2" name="text 1"/>
          <p:cNvSpPr txBox="1"/>
          <p:nvPr/>
        </p:nvSpPr>
        <p:spPr>
          <a:xfrm>
            <a:off x="930249" y="3458950"/>
            <a:ext cx="2007305" cy="284333"/>
          </a:xfrm>
          <a:prstGeom prst="rect">
            <a:avLst/>
          </a:prstGeom>
        </p:spPr>
        <p:txBody>
          <a:bodyPr vert="horz" wrap="none" lIns="0" tIns="0" rIns="0" bIns="0" rtlCol="0">
            <a:spAutoFit/>
          </a:bodyPr>
          <a:lstStyle/>
          <a:p>
            <a:pPr marL="0">
              <a:lnSpc>
                <a:spcPct val="100000"/>
              </a:lnSpc>
            </a:pPr>
            <a:r>
              <a:rPr sz="1970" spc="10" dirty="0">
                <a:latin typeface="Arial"/>
                <a:cs typeface="Arial"/>
              </a:rPr>
              <a:t>Elastic  Beanstalk</a:t>
            </a:r>
            <a:endParaRPr sz="1900">
              <a:latin typeface="Arial"/>
              <a:cs typeface="Arial"/>
            </a:endParaRPr>
          </a:p>
        </p:txBody>
      </p:sp>
      <p:sp>
        <p:nvSpPr>
          <p:cNvPr id="3" name="text 1"/>
          <p:cNvSpPr txBox="1"/>
          <p:nvPr/>
        </p:nvSpPr>
        <p:spPr>
          <a:xfrm>
            <a:off x="3997198" y="3458950"/>
            <a:ext cx="1255233" cy="284333"/>
          </a:xfrm>
          <a:prstGeom prst="rect">
            <a:avLst/>
          </a:prstGeom>
        </p:spPr>
        <p:txBody>
          <a:bodyPr vert="horz" wrap="none" lIns="0" tIns="0" rIns="0" bIns="0" rtlCol="0">
            <a:spAutoFit/>
          </a:bodyPr>
          <a:lstStyle/>
          <a:p>
            <a:pPr marL="0">
              <a:lnSpc>
                <a:spcPct val="100000"/>
              </a:lnSpc>
            </a:pPr>
            <a:r>
              <a:rPr sz="2000" spc="10" dirty="0">
                <a:latin typeface="Arial"/>
                <a:cs typeface="Arial"/>
              </a:rPr>
              <a:t>OpsWorks</a:t>
            </a:r>
            <a:endParaRPr sz="2000">
              <a:latin typeface="Arial"/>
              <a:cs typeface="Arial"/>
            </a:endParaRPr>
          </a:p>
        </p:txBody>
      </p:sp>
      <p:sp>
        <p:nvSpPr>
          <p:cNvPr id="4" name="text 1"/>
          <p:cNvSpPr txBox="1"/>
          <p:nvPr/>
        </p:nvSpPr>
        <p:spPr>
          <a:xfrm>
            <a:off x="6392291" y="3458950"/>
            <a:ext cx="1882594" cy="284333"/>
          </a:xfrm>
          <a:prstGeom prst="rect">
            <a:avLst/>
          </a:prstGeom>
        </p:spPr>
        <p:txBody>
          <a:bodyPr vert="horz" wrap="none" lIns="0" tIns="0" rIns="0" bIns="0" rtlCol="0">
            <a:spAutoFit/>
          </a:bodyPr>
          <a:lstStyle/>
          <a:p>
            <a:pPr marL="0">
              <a:lnSpc>
                <a:spcPct val="100000"/>
              </a:lnSpc>
            </a:pPr>
            <a:r>
              <a:rPr sz="2000" spc="10" dirty="0">
                <a:latin typeface="Arial"/>
                <a:cs typeface="Arial"/>
              </a:rPr>
              <a:t>CloudFormation</a:t>
            </a:r>
            <a:endParaRPr sz="2000">
              <a:latin typeface="Arial"/>
              <a:cs typeface="Arial"/>
            </a:endParaRPr>
          </a:p>
        </p:txBody>
      </p:sp>
      <p:sp>
        <p:nvSpPr>
          <p:cNvPr id="209" name="object 209"/>
          <p:cNvSpPr/>
          <p:nvPr/>
        </p:nvSpPr>
        <p:spPr>
          <a:xfrm>
            <a:off x="417512" y="800100"/>
            <a:ext cx="2813558" cy="370840"/>
          </a:xfrm>
          <a:custGeom>
            <a:avLst/>
            <a:gdLst/>
            <a:ahLst/>
            <a:cxnLst/>
            <a:rect l="l" t="t" r="r" b="b"/>
            <a:pathLst>
              <a:path w="2813558" h="370840">
                <a:moveTo>
                  <a:pt x="0" y="0"/>
                </a:moveTo>
                <a:lnTo>
                  <a:pt x="0" y="370840"/>
                </a:lnTo>
                <a:lnTo>
                  <a:pt x="2813558" y="370840"/>
                </a:lnTo>
                <a:lnTo>
                  <a:pt x="2813558" y="0"/>
                </a:lnTo>
                <a:lnTo>
                  <a:pt x="0" y="0"/>
                </a:lnTo>
                <a:close/>
              </a:path>
            </a:pathLst>
          </a:custGeom>
          <a:solidFill>
            <a:srgbClr val="9BBA58"/>
          </a:solidFill>
        </p:spPr>
        <p:txBody>
          <a:bodyPr wrap="square" lIns="0" tIns="0" rIns="0" bIns="0" rtlCol="0">
            <a:noAutofit/>
          </a:bodyPr>
          <a:lstStyle/>
          <a:p>
            <a:endParaRPr/>
          </a:p>
        </p:txBody>
      </p:sp>
      <p:sp>
        <p:nvSpPr>
          <p:cNvPr id="210" name="object 210"/>
          <p:cNvSpPr/>
          <p:nvPr/>
        </p:nvSpPr>
        <p:spPr>
          <a:xfrm>
            <a:off x="3231134" y="800100"/>
            <a:ext cx="2813558" cy="370840"/>
          </a:xfrm>
          <a:custGeom>
            <a:avLst/>
            <a:gdLst/>
            <a:ahLst/>
            <a:cxnLst/>
            <a:rect l="l" t="t" r="r" b="b"/>
            <a:pathLst>
              <a:path w="2813558" h="370840">
                <a:moveTo>
                  <a:pt x="0" y="0"/>
                </a:moveTo>
                <a:lnTo>
                  <a:pt x="0" y="370840"/>
                </a:lnTo>
                <a:lnTo>
                  <a:pt x="2813558" y="370840"/>
                </a:lnTo>
                <a:lnTo>
                  <a:pt x="2813558" y="0"/>
                </a:lnTo>
                <a:lnTo>
                  <a:pt x="0" y="0"/>
                </a:lnTo>
                <a:close/>
              </a:path>
            </a:pathLst>
          </a:custGeom>
          <a:solidFill>
            <a:srgbClr val="9BBA58"/>
          </a:solidFill>
        </p:spPr>
        <p:txBody>
          <a:bodyPr wrap="square" lIns="0" tIns="0" rIns="0" bIns="0" rtlCol="0">
            <a:noAutofit/>
          </a:bodyPr>
          <a:lstStyle/>
          <a:p>
            <a:endParaRPr/>
          </a:p>
        </p:txBody>
      </p:sp>
      <p:sp>
        <p:nvSpPr>
          <p:cNvPr id="211" name="object 211"/>
          <p:cNvSpPr/>
          <p:nvPr/>
        </p:nvSpPr>
        <p:spPr>
          <a:xfrm>
            <a:off x="6044692" y="800100"/>
            <a:ext cx="2813558" cy="370840"/>
          </a:xfrm>
          <a:custGeom>
            <a:avLst/>
            <a:gdLst/>
            <a:ahLst/>
            <a:cxnLst/>
            <a:rect l="l" t="t" r="r" b="b"/>
            <a:pathLst>
              <a:path w="2813558" h="370840">
                <a:moveTo>
                  <a:pt x="0" y="0"/>
                </a:moveTo>
                <a:lnTo>
                  <a:pt x="0" y="370840"/>
                </a:lnTo>
                <a:lnTo>
                  <a:pt x="2813558" y="370840"/>
                </a:lnTo>
                <a:lnTo>
                  <a:pt x="2813558" y="0"/>
                </a:lnTo>
                <a:lnTo>
                  <a:pt x="0" y="0"/>
                </a:lnTo>
                <a:close/>
              </a:path>
            </a:pathLst>
          </a:custGeom>
          <a:solidFill>
            <a:srgbClr val="9BBA58"/>
          </a:solidFill>
        </p:spPr>
        <p:txBody>
          <a:bodyPr wrap="square" lIns="0" tIns="0" rIns="0" bIns="0" rtlCol="0">
            <a:noAutofit/>
          </a:bodyPr>
          <a:lstStyle/>
          <a:p>
            <a:endParaRPr/>
          </a:p>
        </p:txBody>
      </p:sp>
      <p:sp>
        <p:nvSpPr>
          <p:cNvPr id="212" name="object 212"/>
          <p:cNvSpPr/>
          <p:nvPr/>
        </p:nvSpPr>
        <p:spPr>
          <a:xfrm>
            <a:off x="3224784" y="787400"/>
            <a:ext cx="12700" cy="396240"/>
          </a:xfrm>
          <a:custGeom>
            <a:avLst/>
            <a:gdLst/>
            <a:ahLst/>
            <a:cxnLst/>
            <a:rect l="l" t="t" r="r" b="b"/>
            <a:pathLst>
              <a:path w="12700" h="396240">
                <a:moveTo>
                  <a:pt x="6350" y="6350"/>
                </a:moveTo>
                <a:lnTo>
                  <a:pt x="6350" y="389890"/>
                </a:lnTo>
              </a:path>
            </a:pathLst>
          </a:custGeom>
          <a:ln w="12700">
            <a:solidFill>
              <a:srgbClr val="FFFFFF"/>
            </a:solidFill>
          </a:ln>
        </p:spPr>
        <p:txBody>
          <a:bodyPr wrap="square" lIns="0" tIns="0" rIns="0" bIns="0" rtlCol="0">
            <a:noAutofit/>
          </a:bodyPr>
          <a:lstStyle/>
          <a:p>
            <a:endParaRPr/>
          </a:p>
        </p:txBody>
      </p:sp>
      <p:sp>
        <p:nvSpPr>
          <p:cNvPr id="213" name="object 213"/>
          <p:cNvSpPr/>
          <p:nvPr/>
        </p:nvSpPr>
        <p:spPr>
          <a:xfrm>
            <a:off x="6038342" y="787400"/>
            <a:ext cx="12700" cy="396240"/>
          </a:xfrm>
          <a:custGeom>
            <a:avLst/>
            <a:gdLst/>
            <a:ahLst/>
            <a:cxnLst/>
            <a:rect l="l" t="t" r="r" b="b"/>
            <a:pathLst>
              <a:path w="12700" h="396240">
                <a:moveTo>
                  <a:pt x="6350" y="6350"/>
                </a:moveTo>
                <a:lnTo>
                  <a:pt x="6350" y="389890"/>
                </a:lnTo>
              </a:path>
            </a:pathLst>
          </a:custGeom>
          <a:ln w="12700">
            <a:solidFill>
              <a:srgbClr val="FFFFFF"/>
            </a:solidFill>
          </a:ln>
        </p:spPr>
        <p:txBody>
          <a:bodyPr wrap="square" lIns="0" tIns="0" rIns="0" bIns="0" rtlCol="0">
            <a:noAutofit/>
          </a:bodyPr>
          <a:lstStyle/>
          <a:p>
            <a:endParaRPr/>
          </a:p>
        </p:txBody>
      </p:sp>
      <p:sp>
        <p:nvSpPr>
          <p:cNvPr id="214" name="object 214"/>
          <p:cNvSpPr/>
          <p:nvPr/>
        </p:nvSpPr>
        <p:spPr>
          <a:xfrm>
            <a:off x="411162" y="787400"/>
            <a:ext cx="12700" cy="396240"/>
          </a:xfrm>
          <a:custGeom>
            <a:avLst/>
            <a:gdLst/>
            <a:ahLst/>
            <a:cxnLst/>
            <a:rect l="l" t="t" r="r" b="b"/>
            <a:pathLst>
              <a:path w="12700" h="396240">
                <a:moveTo>
                  <a:pt x="6350" y="6350"/>
                </a:moveTo>
                <a:lnTo>
                  <a:pt x="6350" y="389890"/>
                </a:lnTo>
              </a:path>
            </a:pathLst>
          </a:custGeom>
          <a:ln w="12700">
            <a:solidFill>
              <a:srgbClr val="FFFFFF"/>
            </a:solidFill>
          </a:ln>
        </p:spPr>
        <p:txBody>
          <a:bodyPr wrap="square" lIns="0" tIns="0" rIns="0" bIns="0" rtlCol="0">
            <a:noAutofit/>
          </a:bodyPr>
          <a:lstStyle/>
          <a:p>
            <a:endParaRPr/>
          </a:p>
        </p:txBody>
      </p:sp>
      <p:sp>
        <p:nvSpPr>
          <p:cNvPr id="215" name="object 215"/>
          <p:cNvSpPr/>
          <p:nvPr/>
        </p:nvSpPr>
        <p:spPr>
          <a:xfrm>
            <a:off x="8851900" y="787400"/>
            <a:ext cx="12700" cy="396240"/>
          </a:xfrm>
          <a:custGeom>
            <a:avLst/>
            <a:gdLst/>
            <a:ahLst/>
            <a:cxnLst/>
            <a:rect l="l" t="t" r="r" b="b"/>
            <a:pathLst>
              <a:path w="12700" h="396240">
                <a:moveTo>
                  <a:pt x="6350" y="6350"/>
                </a:moveTo>
                <a:lnTo>
                  <a:pt x="6350" y="389890"/>
                </a:lnTo>
              </a:path>
            </a:pathLst>
          </a:custGeom>
          <a:ln w="12700">
            <a:solidFill>
              <a:srgbClr val="FFFFFF"/>
            </a:solidFill>
          </a:ln>
        </p:spPr>
        <p:txBody>
          <a:bodyPr wrap="square" lIns="0" tIns="0" rIns="0" bIns="0" rtlCol="0">
            <a:noAutofit/>
          </a:bodyPr>
          <a:lstStyle/>
          <a:p>
            <a:endParaRPr/>
          </a:p>
        </p:txBody>
      </p:sp>
      <p:sp>
        <p:nvSpPr>
          <p:cNvPr id="216" name="object 216"/>
          <p:cNvSpPr/>
          <p:nvPr/>
        </p:nvSpPr>
        <p:spPr>
          <a:xfrm>
            <a:off x="404812" y="793750"/>
            <a:ext cx="8466138" cy="12700"/>
          </a:xfrm>
          <a:custGeom>
            <a:avLst/>
            <a:gdLst/>
            <a:ahLst/>
            <a:cxnLst/>
            <a:rect l="l" t="t" r="r" b="b"/>
            <a:pathLst>
              <a:path w="8466138" h="12700">
                <a:moveTo>
                  <a:pt x="6350" y="6350"/>
                </a:moveTo>
                <a:lnTo>
                  <a:pt x="8459788" y="6350"/>
                </a:lnTo>
              </a:path>
            </a:pathLst>
          </a:custGeom>
          <a:ln w="12700">
            <a:solidFill>
              <a:srgbClr val="FFFFFF"/>
            </a:solidFill>
          </a:ln>
        </p:spPr>
        <p:txBody>
          <a:bodyPr wrap="square" lIns="0" tIns="0" rIns="0" bIns="0" rtlCol="0">
            <a:noAutofit/>
          </a:bodyPr>
          <a:lstStyle/>
          <a:p>
            <a:endParaRPr/>
          </a:p>
        </p:txBody>
      </p:sp>
      <p:sp>
        <p:nvSpPr>
          <p:cNvPr id="217" name="object 217"/>
          <p:cNvSpPr/>
          <p:nvPr/>
        </p:nvSpPr>
        <p:spPr>
          <a:xfrm>
            <a:off x="404812" y="1164590"/>
            <a:ext cx="8466138" cy="12700"/>
          </a:xfrm>
          <a:custGeom>
            <a:avLst/>
            <a:gdLst/>
            <a:ahLst/>
            <a:cxnLst/>
            <a:rect l="l" t="t" r="r" b="b"/>
            <a:pathLst>
              <a:path w="8466138" h="12700">
                <a:moveTo>
                  <a:pt x="6350" y="6350"/>
                </a:moveTo>
                <a:lnTo>
                  <a:pt x="8459788" y="6350"/>
                </a:lnTo>
              </a:path>
            </a:pathLst>
          </a:custGeom>
          <a:ln w="12700">
            <a:solidFill>
              <a:srgbClr val="FFFFFF"/>
            </a:solidFill>
          </a:ln>
        </p:spPr>
        <p:txBody>
          <a:bodyPr wrap="square" lIns="0" tIns="0" rIns="0" bIns="0" rtlCol="0">
            <a:noAutofit/>
          </a:bodyPr>
          <a:lstStyle/>
          <a:p>
            <a:endParaRPr/>
          </a:p>
        </p:txBody>
      </p:sp>
      <p:sp>
        <p:nvSpPr>
          <p:cNvPr id="5" name="text 1"/>
          <p:cNvSpPr txBox="1"/>
          <p:nvPr/>
        </p:nvSpPr>
        <p:spPr>
          <a:xfrm>
            <a:off x="806500" y="887984"/>
            <a:ext cx="2086152" cy="219893"/>
          </a:xfrm>
          <a:prstGeom prst="rect">
            <a:avLst/>
          </a:prstGeom>
        </p:spPr>
        <p:txBody>
          <a:bodyPr vert="horz" wrap="none" lIns="0" tIns="0" rIns="0" bIns="0" rtlCol="0">
            <a:spAutoFit/>
          </a:bodyPr>
          <a:lstStyle/>
          <a:p>
            <a:pPr marL="0">
              <a:lnSpc>
                <a:spcPct val="100000"/>
              </a:lnSpc>
            </a:pPr>
            <a:r>
              <a:rPr sz="1590" b="1" spc="10" dirty="0">
                <a:solidFill>
                  <a:srgbClr val="FFFFFF"/>
                </a:solidFill>
                <a:latin typeface="Arial"/>
                <a:cs typeface="Arial"/>
              </a:rPr>
              <a:t>Application container</a:t>
            </a:r>
            <a:endParaRPr sz="1500">
              <a:latin typeface="Arial"/>
              <a:cs typeface="Arial"/>
            </a:endParaRPr>
          </a:p>
        </p:txBody>
      </p:sp>
      <p:sp>
        <p:nvSpPr>
          <p:cNvPr id="6" name="text 1"/>
          <p:cNvSpPr txBox="1"/>
          <p:nvPr/>
        </p:nvSpPr>
        <p:spPr>
          <a:xfrm>
            <a:off x="3515233" y="887984"/>
            <a:ext cx="2296515" cy="219893"/>
          </a:xfrm>
          <a:prstGeom prst="rect">
            <a:avLst/>
          </a:prstGeom>
        </p:spPr>
        <p:txBody>
          <a:bodyPr vert="horz" wrap="none" lIns="0" tIns="0" rIns="0" bIns="0" rtlCol="0">
            <a:spAutoFit/>
          </a:bodyPr>
          <a:lstStyle/>
          <a:p>
            <a:pPr marL="0">
              <a:lnSpc>
                <a:spcPct val="100000"/>
              </a:lnSpc>
            </a:pPr>
            <a:r>
              <a:rPr sz="1680" b="1" spc="10" dirty="0">
                <a:solidFill>
                  <a:srgbClr val="FFFFFF"/>
                </a:solidFill>
                <a:latin typeface="Arial"/>
                <a:cs typeface="Arial"/>
              </a:rPr>
              <a:t>Application automation</a:t>
            </a:r>
            <a:endParaRPr sz="1600">
              <a:latin typeface="Arial"/>
              <a:cs typeface="Arial"/>
            </a:endParaRPr>
          </a:p>
        </p:txBody>
      </p:sp>
      <p:sp>
        <p:nvSpPr>
          <p:cNvPr id="7" name="text 1"/>
          <p:cNvSpPr txBox="1"/>
          <p:nvPr/>
        </p:nvSpPr>
        <p:spPr>
          <a:xfrm>
            <a:off x="6345936" y="887984"/>
            <a:ext cx="2264308" cy="219893"/>
          </a:xfrm>
          <a:prstGeom prst="rect">
            <a:avLst/>
          </a:prstGeom>
        </p:spPr>
        <p:txBody>
          <a:bodyPr vert="horz" wrap="none" lIns="0" tIns="0" rIns="0" bIns="0" rtlCol="0">
            <a:spAutoFit/>
          </a:bodyPr>
          <a:lstStyle/>
          <a:p>
            <a:pPr marL="0">
              <a:lnSpc>
                <a:spcPct val="100000"/>
              </a:lnSpc>
            </a:pPr>
            <a:r>
              <a:rPr sz="1530" b="1" spc="10" dirty="0">
                <a:solidFill>
                  <a:srgbClr val="FFFFFF"/>
                </a:solidFill>
                <a:latin typeface="Arial"/>
                <a:cs typeface="Arial"/>
              </a:rPr>
              <a:t>Templated provisioning</a:t>
            </a:r>
            <a:endParaRPr sz="15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9144000" cy="514349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7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804" y="1473707"/>
            <a:ext cx="1828800" cy="1828800"/>
          </a:xfrm>
          <a:prstGeom prst="rect">
            <a:avLst/>
          </a:prstGeom>
        </p:spPr>
      </p:pic>
      <p:pic>
        <p:nvPicPr>
          <p:cNvPr id="27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403" y="1429512"/>
            <a:ext cx="1828800" cy="1828800"/>
          </a:xfrm>
          <a:prstGeom prst="rect">
            <a:avLst/>
          </a:prstGeom>
        </p:spPr>
      </p:pic>
      <p:pic>
        <p:nvPicPr>
          <p:cNvPr id="27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429512"/>
            <a:ext cx="1828800" cy="1828800"/>
          </a:xfrm>
          <a:prstGeom prst="rect">
            <a:avLst/>
          </a:prstGeom>
        </p:spPr>
      </p:pic>
      <p:sp>
        <p:nvSpPr>
          <p:cNvPr id="2" name="text 1"/>
          <p:cNvSpPr txBox="1"/>
          <p:nvPr/>
        </p:nvSpPr>
        <p:spPr>
          <a:xfrm>
            <a:off x="434340" y="258002"/>
            <a:ext cx="5368992" cy="681378"/>
          </a:xfrm>
          <a:prstGeom prst="rect">
            <a:avLst/>
          </a:prstGeom>
        </p:spPr>
        <p:txBody>
          <a:bodyPr vert="horz" wrap="none" lIns="0" tIns="0" rIns="0" bIns="0" rtlCol="0">
            <a:spAutoFit/>
          </a:bodyPr>
          <a:lstStyle/>
          <a:p>
            <a:pPr marL="0">
              <a:lnSpc>
                <a:spcPct val="100000"/>
              </a:lnSpc>
            </a:pPr>
            <a:r>
              <a:rPr sz="4440" spc="10" dirty="0">
                <a:solidFill>
                  <a:srgbClr val="3E3E3E"/>
                </a:solidFill>
                <a:latin typeface="Arial"/>
                <a:cs typeface="Arial"/>
              </a:rPr>
              <a:t>AWS  Code  services</a:t>
            </a:r>
            <a:endParaRPr sz="4400">
              <a:latin typeface="Arial"/>
              <a:cs typeface="Arial"/>
            </a:endParaRPr>
          </a:p>
        </p:txBody>
      </p:sp>
      <p:sp>
        <p:nvSpPr>
          <p:cNvPr id="3" name="text 1"/>
          <p:cNvSpPr txBox="1"/>
          <p:nvPr/>
        </p:nvSpPr>
        <p:spPr>
          <a:xfrm>
            <a:off x="714451" y="3481178"/>
            <a:ext cx="2112758" cy="430887"/>
          </a:xfrm>
          <a:prstGeom prst="rect">
            <a:avLst/>
          </a:prstGeom>
        </p:spPr>
        <p:txBody>
          <a:bodyPr vert="horz" wrap="none" lIns="0" tIns="0" rIns="0" bIns="0" rtlCol="0">
            <a:spAutoFit/>
          </a:bodyPr>
          <a:lstStyle/>
          <a:p>
            <a:pPr marL="0">
              <a:lnSpc>
                <a:spcPct val="100000"/>
              </a:lnSpc>
            </a:pPr>
            <a:r>
              <a:rPr sz="2800" spc="10" dirty="0">
                <a:solidFill>
                  <a:schemeClr val="bg1"/>
                </a:solidFill>
                <a:latin typeface="Arial"/>
                <a:cs typeface="Arial"/>
              </a:rPr>
              <a:t>CodeCommit</a:t>
            </a:r>
            <a:endParaRPr sz="2800">
              <a:solidFill>
                <a:schemeClr val="bg1"/>
              </a:solidFill>
              <a:latin typeface="Arial"/>
              <a:cs typeface="Arial"/>
            </a:endParaRPr>
          </a:p>
        </p:txBody>
      </p:sp>
      <p:sp>
        <p:nvSpPr>
          <p:cNvPr id="4" name="text 1"/>
          <p:cNvSpPr txBox="1"/>
          <p:nvPr/>
        </p:nvSpPr>
        <p:spPr>
          <a:xfrm>
            <a:off x="3475990" y="3481178"/>
            <a:ext cx="2157001" cy="430887"/>
          </a:xfrm>
          <a:prstGeom prst="rect">
            <a:avLst/>
          </a:prstGeom>
        </p:spPr>
        <p:txBody>
          <a:bodyPr vert="horz" wrap="none" lIns="0" tIns="0" rIns="0" bIns="0" rtlCol="0">
            <a:spAutoFit/>
          </a:bodyPr>
          <a:lstStyle/>
          <a:p>
            <a:pPr marL="0">
              <a:lnSpc>
                <a:spcPct val="100000"/>
              </a:lnSpc>
            </a:pPr>
            <a:r>
              <a:rPr sz="2800" spc="10" dirty="0">
                <a:solidFill>
                  <a:schemeClr val="bg1"/>
                </a:solidFill>
                <a:latin typeface="Arial"/>
                <a:cs typeface="Arial"/>
              </a:rPr>
              <a:t>CodePipeline</a:t>
            </a:r>
            <a:endParaRPr sz="2800">
              <a:solidFill>
                <a:schemeClr val="bg1"/>
              </a:solidFill>
              <a:latin typeface="Arial"/>
              <a:cs typeface="Arial"/>
            </a:endParaRPr>
          </a:p>
        </p:txBody>
      </p:sp>
      <p:sp>
        <p:nvSpPr>
          <p:cNvPr id="5" name="text 1"/>
          <p:cNvSpPr txBox="1"/>
          <p:nvPr/>
        </p:nvSpPr>
        <p:spPr>
          <a:xfrm>
            <a:off x="6370320" y="3481178"/>
            <a:ext cx="1994136" cy="430887"/>
          </a:xfrm>
          <a:prstGeom prst="rect">
            <a:avLst/>
          </a:prstGeom>
        </p:spPr>
        <p:txBody>
          <a:bodyPr vert="horz" wrap="none" lIns="0" tIns="0" rIns="0" bIns="0" rtlCol="0">
            <a:spAutoFit/>
          </a:bodyPr>
          <a:lstStyle/>
          <a:p>
            <a:pPr marL="0">
              <a:lnSpc>
                <a:spcPct val="100000"/>
              </a:lnSpc>
            </a:pPr>
            <a:r>
              <a:rPr sz="2800" spc="10" dirty="0">
                <a:solidFill>
                  <a:schemeClr val="bg1"/>
                </a:solidFill>
                <a:latin typeface="Arial"/>
                <a:cs typeface="Arial"/>
              </a:rPr>
              <a:t>CodeDeploy</a:t>
            </a:r>
            <a:endParaRPr sz="2800">
              <a:solidFill>
                <a:schemeClr val="bg1"/>
              </a:solidFill>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27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19" y="304546"/>
            <a:ext cx="7292099" cy="333248"/>
          </a:xfrm>
          <a:prstGeom prst="rect">
            <a:avLst/>
          </a:prstGeom>
        </p:spPr>
      </p:pic>
      <p:sp>
        <p:nvSpPr>
          <p:cNvPr id="218" name="object 218"/>
          <p:cNvSpPr/>
          <p:nvPr/>
        </p:nvSpPr>
        <p:spPr>
          <a:xfrm>
            <a:off x="7236714" y="1043178"/>
            <a:ext cx="1600200" cy="685800"/>
          </a:xfrm>
          <a:custGeom>
            <a:avLst/>
            <a:gdLst/>
            <a:ahLst/>
            <a:cxnLst/>
            <a:rect l="l" t="t" r="r" b="b"/>
            <a:pathLst>
              <a:path w="1600200" h="685800">
                <a:moveTo>
                  <a:pt x="0" y="0"/>
                </a:moveTo>
                <a:lnTo>
                  <a:pt x="0" y="685800"/>
                </a:lnTo>
                <a:lnTo>
                  <a:pt x="1600200" y="685800"/>
                </a:lnTo>
                <a:lnTo>
                  <a:pt x="1600200" y="0"/>
                </a:lnTo>
                <a:lnTo>
                  <a:pt x="0" y="0"/>
                </a:lnTo>
                <a:close/>
              </a:path>
            </a:pathLst>
          </a:custGeom>
          <a:solidFill>
            <a:srgbClr val="000000"/>
          </a:solidFill>
        </p:spPr>
        <p:txBody>
          <a:bodyPr wrap="square" lIns="0" tIns="0" rIns="0" bIns="0" rtlCol="0">
            <a:noAutofit/>
          </a:bodyPr>
          <a:lstStyle/>
          <a:p>
            <a:endParaRPr/>
          </a:p>
        </p:txBody>
      </p:sp>
      <p:sp>
        <p:nvSpPr>
          <p:cNvPr id="219" name="object 219"/>
          <p:cNvSpPr/>
          <p:nvPr/>
        </p:nvSpPr>
        <p:spPr>
          <a:xfrm>
            <a:off x="7223760" y="1030224"/>
            <a:ext cx="1626108" cy="711707"/>
          </a:xfrm>
          <a:custGeom>
            <a:avLst/>
            <a:gdLst/>
            <a:ahLst/>
            <a:cxnLst/>
            <a:rect l="l" t="t" r="r" b="b"/>
            <a:pathLst>
              <a:path w="1626108" h="711707">
                <a:moveTo>
                  <a:pt x="12954" y="12954"/>
                </a:moveTo>
                <a:lnTo>
                  <a:pt x="12954" y="698754"/>
                </a:lnTo>
                <a:lnTo>
                  <a:pt x="1613154" y="698754"/>
                </a:lnTo>
                <a:lnTo>
                  <a:pt x="1613154" y="12954"/>
                </a:lnTo>
                <a:lnTo>
                  <a:pt x="12954" y="12954"/>
                </a:lnTo>
                <a:close/>
              </a:path>
            </a:pathLst>
          </a:custGeom>
          <a:ln w="25908">
            <a:solidFill>
              <a:srgbClr val="FFFFFF"/>
            </a:solidFill>
          </a:ln>
        </p:spPr>
        <p:txBody>
          <a:bodyPr wrap="square" lIns="0" tIns="0" rIns="0" bIns="0" rtlCol="0">
            <a:noAutofit/>
          </a:bodyPr>
          <a:lstStyle/>
          <a:p>
            <a:endParaRPr/>
          </a:p>
        </p:txBody>
      </p:sp>
      <p:sp>
        <p:nvSpPr>
          <p:cNvPr id="2" name="text 1"/>
          <p:cNvSpPr txBox="1"/>
          <p:nvPr/>
        </p:nvSpPr>
        <p:spPr>
          <a:xfrm>
            <a:off x="7701406" y="1263968"/>
            <a:ext cx="824560"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Monitor</a:t>
            </a:r>
            <a:endParaRPr sz="1800">
              <a:latin typeface="Arial"/>
              <a:cs typeface="Arial"/>
            </a:endParaRPr>
          </a:p>
        </p:txBody>
      </p:sp>
      <p:sp>
        <p:nvSpPr>
          <p:cNvPr id="220" name="object 220"/>
          <p:cNvSpPr/>
          <p:nvPr/>
        </p:nvSpPr>
        <p:spPr>
          <a:xfrm>
            <a:off x="5816346" y="1041653"/>
            <a:ext cx="1600200" cy="685800"/>
          </a:xfrm>
          <a:custGeom>
            <a:avLst/>
            <a:gdLst/>
            <a:ahLst/>
            <a:cxnLst/>
            <a:rect l="l" t="t" r="r" b="b"/>
            <a:pathLst>
              <a:path w="1600200" h="685800">
                <a:moveTo>
                  <a:pt x="0" y="0"/>
                </a:moveTo>
                <a:lnTo>
                  <a:pt x="1402969" y="0"/>
                </a:lnTo>
                <a:lnTo>
                  <a:pt x="1600200" y="342900"/>
                </a:lnTo>
                <a:lnTo>
                  <a:pt x="1402969" y="685800"/>
                </a:lnTo>
                <a:lnTo>
                  <a:pt x="0" y="685800"/>
                </a:lnTo>
                <a:close/>
              </a:path>
            </a:pathLst>
          </a:custGeom>
          <a:solidFill>
            <a:srgbClr val="000000"/>
          </a:solidFill>
        </p:spPr>
        <p:txBody>
          <a:bodyPr wrap="square" lIns="0" tIns="0" rIns="0" bIns="0" rtlCol="0">
            <a:noAutofit/>
          </a:bodyPr>
          <a:lstStyle/>
          <a:p>
            <a:endParaRPr/>
          </a:p>
        </p:txBody>
      </p:sp>
      <p:sp>
        <p:nvSpPr>
          <p:cNvPr id="221" name="object 221"/>
          <p:cNvSpPr/>
          <p:nvPr/>
        </p:nvSpPr>
        <p:spPr>
          <a:xfrm>
            <a:off x="5803392" y="1028700"/>
            <a:ext cx="1626107" cy="711707"/>
          </a:xfrm>
          <a:custGeom>
            <a:avLst/>
            <a:gdLst/>
            <a:ahLst/>
            <a:cxnLst/>
            <a:rect l="l" t="t" r="r" b="b"/>
            <a:pathLst>
              <a:path w="1626107" h="711707">
                <a:moveTo>
                  <a:pt x="12954" y="12953"/>
                </a:moveTo>
                <a:lnTo>
                  <a:pt x="1415923" y="12953"/>
                </a:lnTo>
                <a:lnTo>
                  <a:pt x="1613154" y="355853"/>
                </a:lnTo>
                <a:lnTo>
                  <a:pt x="1415923" y="698753"/>
                </a:lnTo>
                <a:lnTo>
                  <a:pt x="12954" y="698753"/>
                </a:lnTo>
                <a:close/>
              </a:path>
            </a:pathLst>
          </a:custGeom>
          <a:ln w="25908">
            <a:solidFill>
              <a:srgbClr val="FFFFFF"/>
            </a:solidFill>
          </a:ln>
        </p:spPr>
        <p:txBody>
          <a:bodyPr wrap="square" lIns="0" tIns="0" rIns="0" bIns="0" rtlCol="0">
            <a:noAutofit/>
          </a:bodyPr>
          <a:lstStyle/>
          <a:p>
            <a:endParaRPr/>
          </a:p>
        </p:txBody>
      </p:sp>
      <p:sp>
        <p:nvSpPr>
          <p:cNvPr id="3" name="text 1"/>
          <p:cNvSpPr txBox="1"/>
          <p:nvPr/>
        </p:nvSpPr>
        <p:spPr>
          <a:xfrm>
            <a:off x="6190488" y="1263460"/>
            <a:ext cx="1001267"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Provision</a:t>
            </a:r>
            <a:endParaRPr sz="1800">
              <a:latin typeface="Arial"/>
              <a:cs typeface="Arial"/>
            </a:endParaRPr>
          </a:p>
        </p:txBody>
      </p:sp>
      <p:sp>
        <p:nvSpPr>
          <p:cNvPr id="222" name="object 222"/>
          <p:cNvSpPr/>
          <p:nvPr/>
        </p:nvSpPr>
        <p:spPr>
          <a:xfrm>
            <a:off x="4418838" y="1041653"/>
            <a:ext cx="1600200" cy="685800"/>
          </a:xfrm>
          <a:custGeom>
            <a:avLst/>
            <a:gdLst/>
            <a:ahLst/>
            <a:cxnLst/>
            <a:rect l="l" t="t" r="r" b="b"/>
            <a:pathLst>
              <a:path w="1600200" h="685800">
                <a:moveTo>
                  <a:pt x="0" y="0"/>
                </a:moveTo>
                <a:lnTo>
                  <a:pt x="1402969" y="0"/>
                </a:lnTo>
                <a:lnTo>
                  <a:pt x="1600200" y="342900"/>
                </a:lnTo>
                <a:lnTo>
                  <a:pt x="1402969" y="685800"/>
                </a:lnTo>
                <a:lnTo>
                  <a:pt x="0" y="685800"/>
                </a:lnTo>
                <a:close/>
              </a:path>
            </a:pathLst>
          </a:custGeom>
          <a:solidFill>
            <a:srgbClr val="000000"/>
          </a:solidFill>
        </p:spPr>
        <p:txBody>
          <a:bodyPr wrap="square" lIns="0" tIns="0" rIns="0" bIns="0" rtlCol="0">
            <a:noAutofit/>
          </a:bodyPr>
          <a:lstStyle/>
          <a:p>
            <a:endParaRPr/>
          </a:p>
        </p:txBody>
      </p:sp>
      <p:sp>
        <p:nvSpPr>
          <p:cNvPr id="223" name="object 223"/>
          <p:cNvSpPr/>
          <p:nvPr/>
        </p:nvSpPr>
        <p:spPr>
          <a:xfrm>
            <a:off x="4405884" y="1028700"/>
            <a:ext cx="1626108" cy="711707"/>
          </a:xfrm>
          <a:custGeom>
            <a:avLst/>
            <a:gdLst/>
            <a:ahLst/>
            <a:cxnLst/>
            <a:rect l="l" t="t" r="r" b="b"/>
            <a:pathLst>
              <a:path w="1626108" h="711707">
                <a:moveTo>
                  <a:pt x="12954" y="12953"/>
                </a:moveTo>
                <a:lnTo>
                  <a:pt x="1415923" y="12953"/>
                </a:lnTo>
                <a:lnTo>
                  <a:pt x="1613154" y="355853"/>
                </a:lnTo>
                <a:lnTo>
                  <a:pt x="1415923" y="698753"/>
                </a:lnTo>
                <a:lnTo>
                  <a:pt x="12954" y="698753"/>
                </a:lnTo>
                <a:close/>
              </a:path>
            </a:pathLst>
          </a:custGeom>
          <a:ln w="25908">
            <a:solidFill>
              <a:srgbClr val="FFFFFF"/>
            </a:solidFill>
          </a:ln>
        </p:spPr>
        <p:txBody>
          <a:bodyPr wrap="square" lIns="0" tIns="0" rIns="0" bIns="0" rtlCol="0">
            <a:noAutofit/>
          </a:bodyPr>
          <a:lstStyle/>
          <a:p>
            <a:endParaRPr/>
          </a:p>
        </p:txBody>
      </p:sp>
      <p:sp>
        <p:nvSpPr>
          <p:cNvPr id="4" name="text 1"/>
          <p:cNvSpPr txBox="1"/>
          <p:nvPr/>
        </p:nvSpPr>
        <p:spPr>
          <a:xfrm>
            <a:off x="4908169" y="1263460"/>
            <a:ext cx="772668"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Deploy</a:t>
            </a:r>
            <a:endParaRPr sz="1800">
              <a:latin typeface="Arial"/>
              <a:cs typeface="Arial"/>
            </a:endParaRPr>
          </a:p>
        </p:txBody>
      </p:sp>
      <p:sp>
        <p:nvSpPr>
          <p:cNvPr id="224" name="object 224"/>
          <p:cNvSpPr/>
          <p:nvPr/>
        </p:nvSpPr>
        <p:spPr>
          <a:xfrm>
            <a:off x="3016758" y="1041653"/>
            <a:ext cx="1600200" cy="685800"/>
          </a:xfrm>
          <a:custGeom>
            <a:avLst/>
            <a:gdLst/>
            <a:ahLst/>
            <a:cxnLst/>
            <a:rect l="l" t="t" r="r" b="b"/>
            <a:pathLst>
              <a:path w="1600200" h="685800">
                <a:moveTo>
                  <a:pt x="0" y="0"/>
                </a:moveTo>
                <a:lnTo>
                  <a:pt x="1402969" y="0"/>
                </a:lnTo>
                <a:lnTo>
                  <a:pt x="1600200" y="342900"/>
                </a:lnTo>
                <a:lnTo>
                  <a:pt x="1402969" y="685800"/>
                </a:lnTo>
                <a:lnTo>
                  <a:pt x="0" y="685800"/>
                </a:lnTo>
                <a:close/>
              </a:path>
            </a:pathLst>
          </a:custGeom>
          <a:solidFill>
            <a:srgbClr val="000000"/>
          </a:solidFill>
        </p:spPr>
        <p:txBody>
          <a:bodyPr wrap="square" lIns="0" tIns="0" rIns="0" bIns="0" rtlCol="0">
            <a:noAutofit/>
          </a:bodyPr>
          <a:lstStyle/>
          <a:p>
            <a:endParaRPr/>
          </a:p>
        </p:txBody>
      </p:sp>
      <p:sp>
        <p:nvSpPr>
          <p:cNvPr id="225" name="object 225"/>
          <p:cNvSpPr/>
          <p:nvPr/>
        </p:nvSpPr>
        <p:spPr>
          <a:xfrm>
            <a:off x="3003803" y="1028700"/>
            <a:ext cx="1626108" cy="711707"/>
          </a:xfrm>
          <a:custGeom>
            <a:avLst/>
            <a:gdLst/>
            <a:ahLst/>
            <a:cxnLst/>
            <a:rect l="l" t="t" r="r" b="b"/>
            <a:pathLst>
              <a:path w="1626108" h="711707">
                <a:moveTo>
                  <a:pt x="12955" y="12953"/>
                </a:moveTo>
                <a:lnTo>
                  <a:pt x="1415924" y="12953"/>
                </a:lnTo>
                <a:lnTo>
                  <a:pt x="1613155" y="355853"/>
                </a:lnTo>
                <a:lnTo>
                  <a:pt x="1415924" y="698753"/>
                </a:lnTo>
                <a:lnTo>
                  <a:pt x="12955" y="698753"/>
                </a:lnTo>
                <a:close/>
              </a:path>
            </a:pathLst>
          </a:custGeom>
          <a:ln w="25908">
            <a:solidFill>
              <a:srgbClr val="FFFFFF"/>
            </a:solidFill>
          </a:ln>
        </p:spPr>
        <p:txBody>
          <a:bodyPr wrap="square" lIns="0" tIns="0" rIns="0" bIns="0" rtlCol="0">
            <a:noAutofit/>
          </a:bodyPr>
          <a:lstStyle/>
          <a:p>
            <a:endParaRPr/>
          </a:p>
        </p:txBody>
      </p:sp>
      <p:sp>
        <p:nvSpPr>
          <p:cNvPr id="5" name="text 1"/>
          <p:cNvSpPr txBox="1"/>
          <p:nvPr/>
        </p:nvSpPr>
        <p:spPr>
          <a:xfrm>
            <a:off x="3647567" y="1263460"/>
            <a:ext cx="484403"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Test</a:t>
            </a:r>
            <a:endParaRPr sz="1800">
              <a:latin typeface="Arial"/>
              <a:cs typeface="Arial"/>
            </a:endParaRPr>
          </a:p>
        </p:txBody>
      </p:sp>
      <p:sp>
        <p:nvSpPr>
          <p:cNvPr id="226" name="object 226"/>
          <p:cNvSpPr/>
          <p:nvPr/>
        </p:nvSpPr>
        <p:spPr>
          <a:xfrm>
            <a:off x="1637538" y="1041653"/>
            <a:ext cx="1600200" cy="685800"/>
          </a:xfrm>
          <a:custGeom>
            <a:avLst/>
            <a:gdLst/>
            <a:ahLst/>
            <a:cxnLst/>
            <a:rect l="l" t="t" r="r" b="b"/>
            <a:pathLst>
              <a:path w="1600200" h="685800">
                <a:moveTo>
                  <a:pt x="0" y="0"/>
                </a:moveTo>
                <a:lnTo>
                  <a:pt x="1402969" y="0"/>
                </a:lnTo>
                <a:lnTo>
                  <a:pt x="1600200" y="342900"/>
                </a:lnTo>
                <a:lnTo>
                  <a:pt x="1402969" y="685800"/>
                </a:lnTo>
                <a:lnTo>
                  <a:pt x="0" y="685800"/>
                </a:lnTo>
                <a:close/>
              </a:path>
            </a:pathLst>
          </a:custGeom>
          <a:solidFill>
            <a:srgbClr val="000000"/>
          </a:solidFill>
        </p:spPr>
        <p:txBody>
          <a:bodyPr wrap="square" lIns="0" tIns="0" rIns="0" bIns="0" rtlCol="0">
            <a:noAutofit/>
          </a:bodyPr>
          <a:lstStyle/>
          <a:p>
            <a:endParaRPr/>
          </a:p>
        </p:txBody>
      </p:sp>
      <p:sp>
        <p:nvSpPr>
          <p:cNvPr id="227" name="object 227"/>
          <p:cNvSpPr/>
          <p:nvPr/>
        </p:nvSpPr>
        <p:spPr>
          <a:xfrm>
            <a:off x="1624584" y="1028700"/>
            <a:ext cx="1626107" cy="711707"/>
          </a:xfrm>
          <a:custGeom>
            <a:avLst/>
            <a:gdLst/>
            <a:ahLst/>
            <a:cxnLst/>
            <a:rect l="l" t="t" r="r" b="b"/>
            <a:pathLst>
              <a:path w="1626107" h="711707">
                <a:moveTo>
                  <a:pt x="12954" y="12953"/>
                </a:moveTo>
                <a:lnTo>
                  <a:pt x="1415923" y="12953"/>
                </a:lnTo>
                <a:lnTo>
                  <a:pt x="1613154" y="355853"/>
                </a:lnTo>
                <a:lnTo>
                  <a:pt x="1415923" y="698753"/>
                </a:lnTo>
                <a:lnTo>
                  <a:pt x="12954" y="698753"/>
                </a:lnTo>
                <a:close/>
              </a:path>
            </a:pathLst>
          </a:custGeom>
          <a:ln w="25908">
            <a:solidFill>
              <a:srgbClr val="FFFFFF"/>
            </a:solidFill>
          </a:ln>
        </p:spPr>
        <p:txBody>
          <a:bodyPr wrap="square" lIns="0" tIns="0" rIns="0" bIns="0" rtlCol="0">
            <a:noAutofit/>
          </a:bodyPr>
          <a:lstStyle/>
          <a:p>
            <a:endParaRPr/>
          </a:p>
        </p:txBody>
      </p:sp>
      <p:sp>
        <p:nvSpPr>
          <p:cNvPr id="6" name="text 1"/>
          <p:cNvSpPr txBox="1"/>
          <p:nvPr/>
        </p:nvSpPr>
        <p:spPr>
          <a:xfrm>
            <a:off x="2225675" y="1263460"/>
            <a:ext cx="570128"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Build</a:t>
            </a:r>
            <a:endParaRPr sz="1800">
              <a:latin typeface="Arial"/>
              <a:cs typeface="Arial"/>
            </a:endParaRPr>
          </a:p>
        </p:txBody>
      </p:sp>
      <p:sp>
        <p:nvSpPr>
          <p:cNvPr id="228" name="object 228"/>
          <p:cNvSpPr/>
          <p:nvPr/>
        </p:nvSpPr>
        <p:spPr>
          <a:xfrm>
            <a:off x="268986" y="1041653"/>
            <a:ext cx="1600199" cy="685800"/>
          </a:xfrm>
          <a:custGeom>
            <a:avLst/>
            <a:gdLst/>
            <a:ahLst/>
            <a:cxnLst/>
            <a:rect l="l" t="t" r="r" b="b"/>
            <a:pathLst>
              <a:path w="1600199" h="685800">
                <a:moveTo>
                  <a:pt x="0" y="0"/>
                </a:moveTo>
                <a:lnTo>
                  <a:pt x="1402968" y="0"/>
                </a:lnTo>
                <a:lnTo>
                  <a:pt x="1600199" y="342900"/>
                </a:lnTo>
                <a:lnTo>
                  <a:pt x="1402968" y="685800"/>
                </a:lnTo>
                <a:lnTo>
                  <a:pt x="0" y="685800"/>
                </a:lnTo>
                <a:close/>
              </a:path>
            </a:pathLst>
          </a:custGeom>
          <a:solidFill>
            <a:srgbClr val="000000"/>
          </a:solidFill>
        </p:spPr>
        <p:txBody>
          <a:bodyPr wrap="square" lIns="0" tIns="0" rIns="0" bIns="0" rtlCol="0">
            <a:noAutofit/>
          </a:bodyPr>
          <a:lstStyle/>
          <a:p>
            <a:endParaRPr/>
          </a:p>
        </p:txBody>
      </p:sp>
      <p:sp>
        <p:nvSpPr>
          <p:cNvPr id="229" name="object 229"/>
          <p:cNvSpPr/>
          <p:nvPr/>
        </p:nvSpPr>
        <p:spPr>
          <a:xfrm>
            <a:off x="256032" y="1028700"/>
            <a:ext cx="1626108" cy="711707"/>
          </a:xfrm>
          <a:custGeom>
            <a:avLst/>
            <a:gdLst/>
            <a:ahLst/>
            <a:cxnLst/>
            <a:rect l="l" t="t" r="r" b="b"/>
            <a:pathLst>
              <a:path w="1626108" h="711707">
                <a:moveTo>
                  <a:pt x="12954" y="12953"/>
                </a:moveTo>
                <a:lnTo>
                  <a:pt x="1415922" y="12953"/>
                </a:lnTo>
                <a:lnTo>
                  <a:pt x="1613153" y="355853"/>
                </a:lnTo>
                <a:lnTo>
                  <a:pt x="1415922" y="698753"/>
                </a:lnTo>
                <a:lnTo>
                  <a:pt x="12954" y="698753"/>
                </a:lnTo>
                <a:close/>
              </a:path>
            </a:pathLst>
          </a:custGeom>
          <a:ln w="25908">
            <a:solidFill>
              <a:srgbClr val="FFFFFF"/>
            </a:solidFill>
          </a:ln>
        </p:spPr>
        <p:txBody>
          <a:bodyPr wrap="square" lIns="0" tIns="0" rIns="0" bIns="0" rtlCol="0">
            <a:noAutofit/>
          </a:bodyPr>
          <a:lstStyle/>
          <a:p>
            <a:endParaRPr/>
          </a:p>
        </p:txBody>
      </p:sp>
      <p:sp>
        <p:nvSpPr>
          <p:cNvPr id="7" name="text 1"/>
          <p:cNvSpPr txBox="1"/>
          <p:nvPr/>
        </p:nvSpPr>
        <p:spPr>
          <a:xfrm>
            <a:off x="792480" y="1263460"/>
            <a:ext cx="608762"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Code</a:t>
            </a:r>
            <a:endParaRPr sz="1800">
              <a:latin typeface="Arial"/>
              <a:cs typeface="Arial"/>
            </a:endParaRPr>
          </a:p>
        </p:txBody>
      </p:sp>
      <p:sp>
        <p:nvSpPr>
          <p:cNvPr id="230" name="object 230"/>
          <p:cNvSpPr/>
          <p:nvPr/>
        </p:nvSpPr>
        <p:spPr>
          <a:xfrm>
            <a:off x="4417314" y="1887474"/>
            <a:ext cx="4419600" cy="685800"/>
          </a:xfrm>
          <a:custGeom>
            <a:avLst/>
            <a:gdLst/>
            <a:ahLst/>
            <a:cxnLst/>
            <a:rect l="l" t="t" r="r" b="b"/>
            <a:pathLst>
              <a:path w="4419600" h="685800">
                <a:moveTo>
                  <a:pt x="0" y="0"/>
                </a:moveTo>
                <a:lnTo>
                  <a:pt x="0" y="685800"/>
                </a:lnTo>
                <a:lnTo>
                  <a:pt x="4419600" y="685800"/>
                </a:lnTo>
                <a:lnTo>
                  <a:pt x="4419600" y="0"/>
                </a:lnTo>
                <a:lnTo>
                  <a:pt x="0" y="0"/>
                </a:lnTo>
                <a:close/>
              </a:path>
            </a:pathLst>
          </a:custGeom>
          <a:solidFill>
            <a:srgbClr val="007BBB"/>
          </a:solidFill>
        </p:spPr>
        <p:txBody>
          <a:bodyPr wrap="square" lIns="0" tIns="0" rIns="0" bIns="0" rtlCol="0">
            <a:noAutofit/>
          </a:bodyPr>
          <a:lstStyle/>
          <a:p>
            <a:endParaRPr/>
          </a:p>
        </p:txBody>
      </p:sp>
      <p:sp>
        <p:nvSpPr>
          <p:cNvPr id="231" name="object 231"/>
          <p:cNvSpPr/>
          <p:nvPr/>
        </p:nvSpPr>
        <p:spPr>
          <a:xfrm>
            <a:off x="4404360" y="1874520"/>
            <a:ext cx="4445508" cy="711708"/>
          </a:xfrm>
          <a:custGeom>
            <a:avLst/>
            <a:gdLst/>
            <a:ahLst/>
            <a:cxnLst/>
            <a:rect l="l" t="t" r="r" b="b"/>
            <a:pathLst>
              <a:path w="4445508" h="711708">
                <a:moveTo>
                  <a:pt x="12954" y="12954"/>
                </a:moveTo>
                <a:lnTo>
                  <a:pt x="12954" y="698754"/>
                </a:lnTo>
                <a:lnTo>
                  <a:pt x="4432554" y="698754"/>
                </a:lnTo>
                <a:lnTo>
                  <a:pt x="4432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8" name="text 1"/>
          <p:cNvSpPr txBox="1"/>
          <p:nvPr/>
        </p:nvSpPr>
        <p:spPr>
          <a:xfrm>
            <a:off x="5803646" y="2108010"/>
            <a:ext cx="1801368"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Elastic  Beanstalk</a:t>
            </a:r>
            <a:endParaRPr sz="1800">
              <a:latin typeface="Arial"/>
              <a:cs typeface="Arial"/>
            </a:endParaRPr>
          </a:p>
        </p:txBody>
      </p:sp>
      <p:sp>
        <p:nvSpPr>
          <p:cNvPr id="232" name="object 232"/>
          <p:cNvSpPr/>
          <p:nvPr/>
        </p:nvSpPr>
        <p:spPr>
          <a:xfrm>
            <a:off x="4420362" y="2725674"/>
            <a:ext cx="4419600" cy="685800"/>
          </a:xfrm>
          <a:custGeom>
            <a:avLst/>
            <a:gdLst/>
            <a:ahLst/>
            <a:cxnLst/>
            <a:rect l="l" t="t" r="r" b="b"/>
            <a:pathLst>
              <a:path w="4419600" h="685800">
                <a:moveTo>
                  <a:pt x="0" y="0"/>
                </a:moveTo>
                <a:lnTo>
                  <a:pt x="0" y="685800"/>
                </a:lnTo>
                <a:lnTo>
                  <a:pt x="4419600" y="685800"/>
                </a:lnTo>
                <a:lnTo>
                  <a:pt x="4419600" y="0"/>
                </a:lnTo>
                <a:lnTo>
                  <a:pt x="0" y="0"/>
                </a:lnTo>
                <a:close/>
              </a:path>
            </a:pathLst>
          </a:custGeom>
          <a:solidFill>
            <a:srgbClr val="007BBB"/>
          </a:solidFill>
        </p:spPr>
        <p:txBody>
          <a:bodyPr wrap="square" lIns="0" tIns="0" rIns="0" bIns="0" rtlCol="0">
            <a:noAutofit/>
          </a:bodyPr>
          <a:lstStyle/>
          <a:p>
            <a:endParaRPr/>
          </a:p>
        </p:txBody>
      </p:sp>
      <p:sp>
        <p:nvSpPr>
          <p:cNvPr id="233" name="object 233"/>
          <p:cNvSpPr/>
          <p:nvPr/>
        </p:nvSpPr>
        <p:spPr>
          <a:xfrm>
            <a:off x="4407408" y="2712720"/>
            <a:ext cx="4445508" cy="711708"/>
          </a:xfrm>
          <a:custGeom>
            <a:avLst/>
            <a:gdLst/>
            <a:ahLst/>
            <a:cxnLst/>
            <a:rect l="l" t="t" r="r" b="b"/>
            <a:pathLst>
              <a:path w="4445508" h="711708">
                <a:moveTo>
                  <a:pt x="12954" y="12954"/>
                </a:moveTo>
                <a:lnTo>
                  <a:pt x="12954" y="698754"/>
                </a:lnTo>
                <a:lnTo>
                  <a:pt x="4432554" y="698754"/>
                </a:lnTo>
                <a:lnTo>
                  <a:pt x="4432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9" name="text 1"/>
          <p:cNvSpPr txBox="1"/>
          <p:nvPr/>
        </p:nvSpPr>
        <p:spPr>
          <a:xfrm>
            <a:off x="6144514" y="2946210"/>
            <a:ext cx="1126313" cy="255389"/>
          </a:xfrm>
          <a:prstGeom prst="rect">
            <a:avLst/>
          </a:prstGeom>
        </p:spPr>
        <p:txBody>
          <a:bodyPr vert="horz" wrap="none" lIns="0" tIns="0" rIns="0" bIns="0" rtlCol="0">
            <a:spAutoFit/>
          </a:bodyPr>
          <a:lstStyle/>
          <a:p>
            <a:pPr marL="0">
              <a:lnSpc>
                <a:spcPct val="100000"/>
              </a:lnSpc>
            </a:pPr>
            <a:r>
              <a:rPr sz="1800" spc="10" dirty="0">
                <a:solidFill>
                  <a:srgbClr val="FFFFFF"/>
                </a:solidFill>
                <a:latin typeface="Arial"/>
                <a:cs typeface="Arial"/>
              </a:rPr>
              <a:t>OpsWorks</a:t>
            </a:r>
            <a:endParaRPr sz="1800">
              <a:latin typeface="Arial"/>
              <a:cs typeface="Arial"/>
            </a:endParaRPr>
          </a:p>
        </p:txBody>
      </p:sp>
      <p:sp>
        <p:nvSpPr>
          <p:cNvPr id="234" name="object 234"/>
          <p:cNvSpPr/>
          <p:nvPr/>
        </p:nvSpPr>
        <p:spPr>
          <a:xfrm>
            <a:off x="7465314" y="3563874"/>
            <a:ext cx="1371600" cy="685800"/>
          </a:xfrm>
          <a:custGeom>
            <a:avLst/>
            <a:gdLst/>
            <a:ahLst/>
            <a:cxnLst/>
            <a:rect l="l" t="t" r="r" b="b"/>
            <a:pathLst>
              <a:path w="1371600" h="685800">
                <a:moveTo>
                  <a:pt x="0" y="0"/>
                </a:moveTo>
                <a:lnTo>
                  <a:pt x="0" y="685800"/>
                </a:lnTo>
                <a:lnTo>
                  <a:pt x="1371600" y="685800"/>
                </a:lnTo>
                <a:lnTo>
                  <a:pt x="1371600" y="0"/>
                </a:lnTo>
                <a:lnTo>
                  <a:pt x="0" y="0"/>
                </a:lnTo>
                <a:close/>
              </a:path>
            </a:pathLst>
          </a:custGeom>
          <a:solidFill>
            <a:srgbClr val="007BBB"/>
          </a:solidFill>
        </p:spPr>
        <p:txBody>
          <a:bodyPr wrap="square" lIns="0" tIns="0" rIns="0" bIns="0" rtlCol="0">
            <a:noAutofit/>
          </a:bodyPr>
          <a:lstStyle/>
          <a:p>
            <a:endParaRPr/>
          </a:p>
        </p:txBody>
      </p:sp>
      <p:sp>
        <p:nvSpPr>
          <p:cNvPr id="235" name="object 235"/>
          <p:cNvSpPr/>
          <p:nvPr/>
        </p:nvSpPr>
        <p:spPr>
          <a:xfrm>
            <a:off x="7452360" y="3550920"/>
            <a:ext cx="1397508" cy="711708"/>
          </a:xfrm>
          <a:custGeom>
            <a:avLst/>
            <a:gdLst/>
            <a:ahLst/>
            <a:cxnLst/>
            <a:rect l="l" t="t" r="r" b="b"/>
            <a:pathLst>
              <a:path w="1397508" h="711708">
                <a:moveTo>
                  <a:pt x="12954" y="12954"/>
                </a:moveTo>
                <a:lnTo>
                  <a:pt x="12954" y="698754"/>
                </a:lnTo>
                <a:lnTo>
                  <a:pt x="1384554" y="698754"/>
                </a:lnTo>
                <a:lnTo>
                  <a:pt x="1384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10" name="text 1"/>
          <p:cNvSpPr txBox="1"/>
          <p:nvPr/>
        </p:nvSpPr>
        <p:spPr>
          <a:xfrm>
            <a:off x="7831581" y="3647504"/>
            <a:ext cx="702945" cy="529759"/>
          </a:xfrm>
          <a:prstGeom prst="rect">
            <a:avLst/>
          </a:prstGeom>
        </p:spPr>
        <p:txBody>
          <a:bodyPr vert="horz" wrap="none" lIns="0" tIns="0" rIns="0" bIns="0" rtlCol="0">
            <a:spAutoFit/>
          </a:bodyPr>
          <a:lstStyle/>
          <a:p>
            <a:pPr marL="21336">
              <a:lnSpc>
                <a:spcPct val="100000"/>
              </a:lnSpc>
            </a:pPr>
            <a:r>
              <a:rPr sz="1800" spc="10" dirty="0">
                <a:solidFill>
                  <a:srgbClr val="FFFFFF"/>
                </a:solidFill>
                <a:latin typeface="Arial"/>
                <a:cs typeface="Arial"/>
              </a:rPr>
              <a:t>Cloud</a:t>
            </a:r>
            <a:endParaRPr sz="1800">
              <a:latin typeface="Arial"/>
              <a:cs typeface="Arial"/>
            </a:endParaRPr>
          </a:p>
          <a:p>
            <a:pPr marL="0">
              <a:lnSpc>
                <a:spcPct val="100000"/>
              </a:lnSpc>
            </a:pPr>
            <a:r>
              <a:rPr sz="1800" spc="10" dirty="0">
                <a:solidFill>
                  <a:srgbClr val="FFFFFF"/>
                </a:solidFill>
                <a:latin typeface="Arial"/>
                <a:cs typeface="Arial"/>
              </a:rPr>
              <a:t>Watch</a:t>
            </a:r>
            <a:endParaRPr sz="1800">
              <a:latin typeface="Arial"/>
              <a:cs typeface="Arial"/>
            </a:endParaRPr>
          </a:p>
        </p:txBody>
      </p:sp>
      <p:sp>
        <p:nvSpPr>
          <p:cNvPr id="236" name="object 236"/>
          <p:cNvSpPr/>
          <p:nvPr/>
        </p:nvSpPr>
        <p:spPr>
          <a:xfrm>
            <a:off x="5944362" y="3563874"/>
            <a:ext cx="1371600" cy="685800"/>
          </a:xfrm>
          <a:custGeom>
            <a:avLst/>
            <a:gdLst/>
            <a:ahLst/>
            <a:cxnLst/>
            <a:rect l="l" t="t" r="r" b="b"/>
            <a:pathLst>
              <a:path w="1371600" h="685800">
                <a:moveTo>
                  <a:pt x="0" y="0"/>
                </a:moveTo>
                <a:lnTo>
                  <a:pt x="0" y="685800"/>
                </a:lnTo>
                <a:lnTo>
                  <a:pt x="1371600" y="685800"/>
                </a:lnTo>
                <a:lnTo>
                  <a:pt x="1371600" y="0"/>
                </a:lnTo>
                <a:lnTo>
                  <a:pt x="0" y="0"/>
                </a:lnTo>
                <a:close/>
              </a:path>
            </a:pathLst>
          </a:custGeom>
          <a:solidFill>
            <a:srgbClr val="007BBB"/>
          </a:solidFill>
        </p:spPr>
        <p:txBody>
          <a:bodyPr wrap="square" lIns="0" tIns="0" rIns="0" bIns="0" rtlCol="0">
            <a:noAutofit/>
          </a:bodyPr>
          <a:lstStyle/>
          <a:p>
            <a:endParaRPr/>
          </a:p>
        </p:txBody>
      </p:sp>
      <p:sp>
        <p:nvSpPr>
          <p:cNvPr id="237" name="object 237"/>
          <p:cNvSpPr/>
          <p:nvPr/>
        </p:nvSpPr>
        <p:spPr>
          <a:xfrm>
            <a:off x="5931408" y="3550920"/>
            <a:ext cx="1397508" cy="711708"/>
          </a:xfrm>
          <a:custGeom>
            <a:avLst/>
            <a:gdLst/>
            <a:ahLst/>
            <a:cxnLst/>
            <a:rect l="l" t="t" r="r" b="b"/>
            <a:pathLst>
              <a:path w="1397508" h="711708">
                <a:moveTo>
                  <a:pt x="12954" y="12954"/>
                </a:moveTo>
                <a:lnTo>
                  <a:pt x="12954" y="698754"/>
                </a:lnTo>
                <a:lnTo>
                  <a:pt x="1384554" y="698754"/>
                </a:lnTo>
                <a:lnTo>
                  <a:pt x="1384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11" name="text 1"/>
          <p:cNvSpPr txBox="1"/>
          <p:nvPr/>
        </p:nvSpPr>
        <p:spPr>
          <a:xfrm>
            <a:off x="6115812" y="3647504"/>
            <a:ext cx="1091335" cy="529759"/>
          </a:xfrm>
          <a:prstGeom prst="rect">
            <a:avLst/>
          </a:prstGeom>
        </p:spPr>
        <p:txBody>
          <a:bodyPr vert="horz" wrap="none" lIns="0" tIns="0" rIns="0" bIns="0" rtlCol="0">
            <a:spAutoFit/>
          </a:bodyPr>
          <a:lstStyle/>
          <a:p>
            <a:pPr marL="216661">
              <a:lnSpc>
                <a:spcPct val="100000"/>
              </a:lnSpc>
            </a:pPr>
            <a:r>
              <a:rPr sz="1800" spc="10" dirty="0">
                <a:solidFill>
                  <a:srgbClr val="FFFFFF"/>
                </a:solidFill>
                <a:latin typeface="Arial"/>
                <a:cs typeface="Arial"/>
              </a:rPr>
              <a:t>Cloud</a:t>
            </a:r>
            <a:endParaRPr sz="1800">
              <a:latin typeface="Arial"/>
              <a:cs typeface="Arial"/>
            </a:endParaRPr>
          </a:p>
          <a:p>
            <a:pPr marL="0">
              <a:lnSpc>
                <a:spcPct val="100000"/>
              </a:lnSpc>
            </a:pPr>
            <a:r>
              <a:rPr sz="1800" spc="10" dirty="0">
                <a:solidFill>
                  <a:srgbClr val="FFFFFF"/>
                </a:solidFill>
                <a:latin typeface="Arial"/>
                <a:cs typeface="Arial"/>
              </a:rPr>
              <a:t>Formation</a:t>
            </a:r>
            <a:endParaRPr sz="1800">
              <a:latin typeface="Arial"/>
              <a:cs typeface="Arial"/>
            </a:endParaRPr>
          </a:p>
        </p:txBody>
      </p:sp>
      <p:sp>
        <p:nvSpPr>
          <p:cNvPr id="238" name="object 238"/>
          <p:cNvSpPr/>
          <p:nvPr/>
        </p:nvSpPr>
        <p:spPr>
          <a:xfrm>
            <a:off x="4420362" y="3563874"/>
            <a:ext cx="1371600" cy="685800"/>
          </a:xfrm>
          <a:custGeom>
            <a:avLst/>
            <a:gdLst/>
            <a:ahLst/>
            <a:cxnLst/>
            <a:rect l="l" t="t" r="r" b="b"/>
            <a:pathLst>
              <a:path w="1371600" h="685800">
                <a:moveTo>
                  <a:pt x="0" y="0"/>
                </a:moveTo>
                <a:lnTo>
                  <a:pt x="0" y="685800"/>
                </a:lnTo>
                <a:lnTo>
                  <a:pt x="1371600" y="685800"/>
                </a:lnTo>
                <a:lnTo>
                  <a:pt x="1371600" y="0"/>
                </a:lnTo>
                <a:lnTo>
                  <a:pt x="0" y="0"/>
                </a:lnTo>
                <a:close/>
              </a:path>
            </a:pathLst>
          </a:custGeom>
          <a:solidFill>
            <a:srgbClr val="F88509"/>
          </a:solidFill>
        </p:spPr>
        <p:txBody>
          <a:bodyPr wrap="square" lIns="0" tIns="0" rIns="0" bIns="0" rtlCol="0">
            <a:noAutofit/>
          </a:bodyPr>
          <a:lstStyle/>
          <a:p>
            <a:endParaRPr/>
          </a:p>
        </p:txBody>
      </p:sp>
      <p:sp>
        <p:nvSpPr>
          <p:cNvPr id="239" name="object 239"/>
          <p:cNvSpPr/>
          <p:nvPr/>
        </p:nvSpPr>
        <p:spPr>
          <a:xfrm>
            <a:off x="4407408" y="3550920"/>
            <a:ext cx="1397508" cy="711708"/>
          </a:xfrm>
          <a:custGeom>
            <a:avLst/>
            <a:gdLst/>
            <a:ahLst/>
            <a:cxnLst/>
            <a:rect l="l" t="t" r="r" b="b"/>
            <a:pathLst>
              <a:path w="1397508" h="711708">
                <a:moveTo>
                  <a:pt x="12954" y="12954"/>
                </a:moveTo>
                <a:lnTo>
                  <a:pt x="12954" y="698754"/>
                </a:lnTo>
                <a:lnTo>
                  <a:pt x="1384554" y="698754"/>
                </a:lnTo>
                <a:lnTo>
                  <a:pt x="1384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12" name="text 1"/>
          <p:cNvSpPr txBox="1"/>
          <p:nvPr/>
        </p:nvSpPr>
        <p:spPr>
          <a:xfrm>
            <a:off x="4753356" y="3647504"/>
            <a:ext cx="772668" cy="529759"/>
          </a:xfrm>
          <a:prstGeom prst="rect">
            <a:avLst/>
          </a:prstGeom>
        </p:spPr>
        <p:txBody>
          <a:bodyPr vert="horz" wrap="none" lIns="0" tIns="0" rIns="0" bIns="0" rtlCol="0">
            <a:spAutoFit/>
          </a:bodyPr>
          <a:lstStyle/>
          <a:p>
            <a:pPr marL="80772">
              <a:lnSpc>
                <a:spcPct val="100000"/>
              </a:lnSpc>
            </a:pPr>
            <a:r>
              <a:rPr sz="1800" spc="10" dirty="0">
                <a:solidFill>
                  <a:srgbClr val="FFFFFF"/>
                </a:solidFill>
                <a:latin typeface="Arial"/>
                <a:cs typeface="Arial"/>
              </a:rPr>
              <a:t>Code</a:t>
            </a:r>
            <a:endParaRPr sz="1800">
              <a:latin typeface="Arial"/>
              <a:cs typeface="Arial"/>
            </a:endParaRPr>
          </a:p>
          <a:p>
            <a:pPr marL="0">
              <a:lnSpc>
                <a:spcPct val="100000"/>
              </a:lnSpc>
            </a:pPr>
            <a:r>
              <a:rPr sz="1800" spc="10" dirty="0">
                <a:solidFill>
                  <a:srgbClr val="FFFFFF"/>
                </a:solidFill>
                <a:latin typeface="Arial"/>
                <a:cs typeface="Arial"/>
              </a:rPr>
              <a:t>Deploy</a:t>
            </a:r>
            <a:endParaRPr sz="1800">
              <a:latin typeface="Arial"/>
              <a:cs typeface="Arial"/>
            </a:endParaRPr>
          </a:p>
        </p:txBody>
      </p:sp>
      <p:sp>
        <p:nvSpPr>
          <p:cNvPr id="240" name="object 240"/>
          <p:cNvSpPr/>
          <p:nvPr/>
        </p:nvSpPr>
        <p:spPr>
          <a:xfrm>
            <a:off x="305562" y="1887474"/>
            <a:ext cx="1371600" cy="2362200"/>
          </a:xfrm>
          <a:custGeom>
            <a:avLst/>
            <a:gdLst/>
            <a:ahLst/>
            <a:cxnLst/>
            <a:rect l="l" t="t" r="r" b="b"/>
            <a:pathLst>
              <a:path w="1371600" h="2362200">
                <a:moveTo>
                  <a:pt x="0" y="0"/>
                </a:moveTo>
                <a:lnTo>
                  <a:pt x="0" y="2362200"/>
                </a:lnTo>
                <a:lnTo>
                  <a:pt x="1371600" y="2362200"/>
                </a:lnTo>
                <a:lnTo>
                  <a:pt x="1371600" y="0"/>
                </a:lnTo>
                <a:lnTo>
                  <a:pt x="0" y="0"/>
                </a:lnTo>
                <a:close/>
              </a:path>
            </a:pathLst>
          </a:custGeom>
          <a:solidFill>
            <a:srgbClr val="F88509"/>
          </a:solidFill>
        </p:spPr>
        <p:txBody>
          <a:bodyPr wrap="square" lIns="0" tIns="0" rIns="0" bIns="0" rtlCol="0">
            <a:noAutofit/>
          </a:bodyPr>
          <a:lstStyle/>
          <a:p>
            <a:endParaRPr/>
          </a:p>
        </p:txBody>
      </p:sp>
      <p:sp>
        <p:nvSpPr>
          <p:cNvPr id="241" name="object 241"/>
          <p:cNvSpPr/>
          <p:nvPr/>
        </p:nvSpPr>
        <p:spPr>
          <a:xfrm>
            <a:off x="292608" y="1874520"/>
            <a:ext cx="1397508" cy="2388108"/>
          </a:xfrm>
          <a:custGeom>
            <a:avLst/>
            <a:gdLst/>
            <a:ahLst/>
            <a:cxnLst/>
            <a:rect l="l" t="t" r="r" b="b"/>
            <a:pathLst>
              <a:path w="1397508" h="2388108">
                <a:moveTo>
                  <a:pt x="12954" y="12954"/>
                </a:moveTo>
                <a:lnTo>
                  <a:pt x="12954" y="2375154"/>
                </a:lnTo>
                <a:lnTo>
                  <a:pt x="1384554" y="2375154"/>
                </a:lnTo>
                <a:lnTo>
                  <a:pt x="1384554" y="12954"/>
                </a:lnTo>
                <a:lnTo>
                  <a:pt x="12954" y="12954"/>
                </a:lnTo>
                <a:close/>
              </a:path>
            </a:pathLst>
          </a:custGeom>
          <a:ln w="25908">
            <a:solidFill>
              <a:srgbClr val="FFFFFF"/>
            </a:solidFill>
          </a:ln>
        </p:spPr>
        <p:txBody>
          <a:bodyPr wrap="square" lIns="0" tIns="0" rIns="0" bIns="0" rtlCol="0">
            <a:noAutofit/>
          </a:bodyPr>
          <a:lstStyle/>
          <a:p>
            <a:endParaRPr/>
          </a:p>
        </p:txBody>
      </p:sp>
      <p:sp>
        <p:nvSpPr>
          <p:cNvPr id="13" name="text 1"/>
          <p:cNvSpPr txBox="1"/>
          <p:nvPr/>
        </p:nvSpPr>
        <p:spPr>
          <a:xfrm>
            <a:off x="596493" y="2809050"/>
            <a:ext cx="849694" cy="529773"/>
          </a:xfrm>
          <a:prstGeom prst="rect">
            <a:avLst/>
          </a:prstGeom>
        </p:spPr>
        <p:txBody>
          <a:bodyPr vert="horz" wrap="none" lIns="0" tIns="0" rIns="0" bIns="0" rtlCol="0">
            <a:spAutoFit/>
          </a:bodyPr>
          <a:lstStyle/>
          <a:p>
            <a:pPr marL="121920">
              <a:lnSpc>
                <a:spcPct val="100000"/>
              </a:lnSpc>
            </a:pPr>
            <a:r>
              <a:rPr sz="1800" spc="10" dirty="0">
                <a:solidFill>
                  <a:srgbClr val="FFFFFF"/>
                </a:solidFill>
                <a:latin typeface="Arial"/>
                <a:cs typeface="Arial"/>
              </a:rPr>
              <a:t>Code</a:t>
            </a:r>
            <a:endParaRPr sz="1800">
              <a:latin typeface="Arial"/>
              <a:cs typeface="Arial"/>
            </a:endParaRPr>
          </a:p>
          <a:p>
            <a:pPr marL="0">
              <a:lnSpc>
                <a:spcPct val="100000"/>
              </a:lnSpc>
            </a:pPr>
            <a:r>
              <a:rPr sz="1800" spc="10" dirty="0">
                <a:solidFill>
                  <a:srgbClr val="FFFFFF"/>
                </a:solidFill>
                <a:latin typeface="Arial"/>
                <a:cs typeface="Arial"/>
              </a:rPr>
              <a:t>Commit</a:t>
            </a:r>
            <a:endParaRPr sz="1800">
              <a:latin typeface="Arial"/>
              <a:cs typeface="Arial"/>
            </a:endParaRPr>
          </a:p>
        </p:txBody>
      </p:sp>
      <p:sp>
        <p:nvSpPr>
          <p:cNvPr id="242" name="object 242"/>
          <p:cNvSpPr/>
          <p:nvPr/>
        </p:nvSpPr>
        <p:spPr>
          <a:xfrm>
            <a:off x="1829562" y="1887474"/>
            <a:ext cx="2438400" cy="2362200"/>
          </a:xfrm>
          <a:custGeom>
            <a:avLst/>
            <a:gdLst/>
            <a:ahLst/>
            <a:cxnLst/>
            <a:rect l="l" t="t" r="r" b="b"/>
            <a:pathLst>
              <a:path w="2438400" h="2362200">
                <a:moveTo>
                  <a:pt x="0" y="0"/>
                </a:moveTo>
                <a:lnTo>
                  <a:pt x="0" y="2362200"/>
                </a:lnTo>
                <a:lnTo>
                  <a:pt x="2438400" y="2362200"/>
                </a:lnTo>
                <a:lnTo>
                  <a:pt x="2438400" y="0"/>
                </a:lnTo>
                <a:lnTo>
                  <a:pt x="0" y="0"/>
                </a:lnTo>
                <a:close/>
              </a:path>
            </a:pathLst>
          </a:custGeom>
          <a:solidFill>
            <a:srgbClr val="F88509"/>
          </a:solidFill>
        </p:spPr>
        <p:txBody>
          <a:bodyPr wrap="square" lIns="0" tIns="0" rIns="0" bIns="0" rtlCol="0">
            <a:noAutofit/>
          </a:bodyPr>
          <a:lstStyle/>
          <a:p>
            <a:endParaRPr/>
          </a:p>
        </p:txBody>
      </p:sp>
      <p:sp>
        <p:nvSpPr>
          <p:cNvPr id="243" name="object 243"/>
          <p:cNvSpPr/>
          <p:nvPr/>
        </p:nvSpPr>
        <p:spPr>
          <a:xfrm>
            <a:off x="1816607" y="1874520"/>
            <a:ext cx="2464308" cy="2388108"/>
          </a:xfrm>
          <a:custGeom>
            <a:avLst/>
            <a:gdLst/>
            <a:ahLst/>
            <a:cxnLst/>
            <a:rect l="l" t="t" r="r" b="b"/>
            <a:pathLst>
              <a:path w="2464308" h="2388108">
                <a:moveTo>
                  <a:pt x="12955" y="12954"/>
                </a:moveTo>
                <a:lnTo>
                  <a:pt x="12955" y="2375154"/>
                </a:lnTo>
                <a:lnTo>
                  <a:pt x="2451355" y="2375154"/>
                </a:lnTo>
                <a:lnTo>
                  <a:pt x="2451355" y="12954"/>
                </a:lnTo>
                <a:lnTo>
                  <a:pt x="12955" y="12954"/>
                </a:lnTo>
                <a:close/>
              </a:path>
            </a:pathLst>
          </a:custGeom>
          <a:ln w="25908">
            <a:solidFill>
              <a:srgbClr val="FFFFFF"/>
            </a:solidFill>
          </a:ln>
        </p:spPr>
        <p:txBody>
          <a:bodyPr wrap="square" lIns="0" tIns="0" rIns="0" bIns="0" rtlCol="0">
            <a:noAutofit/>
          </a:bodyPr>
          <a:lstStyle/>
          <a:p>
            <a:endParaRPr/>
          </a:p>
        </p:txBody>
      </p:sp>
      <p:sp>
        <p:nvSpPr>
          <p:cNvPr id="14" name="text 1"/>
          <p:cNvSpPr txBox="1"/>
          <p:nvPr/>
        </p:nvSpPr>
        <p:spPr>
          <a:xfrm>
            <a:off x="2643886" y="2809050"/>
            <a:ext cx="873729" cy="529773"/>
          </a:xfrm>
          <a:prstGeom prst="rect">
            <a:avLst/>
          </a:prstGeom>
        </p:spPr>
        <p:txBody>
          <a:bodyPr vert="horz" wrap="none" lIns="0" tIns="0" rIns="0" bIns="0" rtlCol="0">
            <a:spAutoFit/>
          </a:bodyPr>
          <a:lstStyle/>
          <a:p>
            <a:pPr marL="132588">
              <a:lnSpc>
                <a:spcPct val="100000"/>
              </a:lnSpc>
            </a:pPr>
            <a:r>
              <a:rPr sz="1800" spc="10" dirty="0">
                <a:solidFill>
                  <a:srgbClr val="FFFFFF"/>
                </a:solidFill>
                <a:latin typeface="Arial"/>
                <a:cs typeface="Arial"/>
              </a:rPr>
              <a:t>Code</a:t>
            </a:r>
            <a:endParaRPr sz="1800">
              <a:latin typeface="Arial"/>
              <a:cs typeface="Arial"/>
            </a:endParaRPr>
          </a:p>
          <a:p>
            <a:pPr marL="0">
              <a:lnSpc>
                <a:spcPct val="100000"/>
              </a:lnSpc>
            </a:pPr>
            <a:r>
              <a:rPr sz="1800" spc="10" dirty="0">
                <a:solidFill>
                  <a:srgbClr val="FFFFFF"/>
                </a:solidFill>
                <a:latin typeface="Arial"/>
                <a:cs typeface="Arial"/>
              </a:rPr>
              <a:t>Pipeline</a:t>
            </a:r>
            <a:endParaRPr sz="18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a:t>
            </a:r>
            <a:r>
              <a:rPr lang="en-IN" dirty="0" err="1" smtClean="0"/>
              <a:t>CloudFormation</a:t>
            </a:r>
            <a:endParaRPr lang="en-IN" dirty="0"/>
          </a:p>
        </p:txBody>
      </p:sp>
      <p:sp>
        <p:nvSpPr>
          <p:cNvPr id="3" name="Text Placeholder 2"/>
          <p:cNvSpPr>
            <a:spLocks noGrp="1"/>
          </p:cNvSpPr>
          <p:nvPr>
            <p:ph type="body" idx="1"/>
          </p:nvPr>
        </p:nvSpPr>
        <p:spPr/>
        <p:txBody>
          <a:bodyPr/>
          <a:lstStyle/>
          <a:p>
            <a:r>
              <a:rPr lang="en-IN" dirty="0" smtClean="0"/>
              <a:t>Reusable templates for automation</a:t>
            </a:r>
            <a:endParaRPr lang="en-IN" dirty="0"/>
          </a:p>
        </p:txBody>
      </p:sp>
    </p:spTree>
    <p:extLst>
      <p:ext uri="{BB962C8B-B14F-4D97-AF65-F5344CB8AC3E}">
        <p14:creationId xmlns:p14="http://schemas.microsoft.com/office/powerpoint/2010/main" val="376319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CloudFormation</a:t>
            </a:r>
            <a:r>
              <a:rPr lang="en-US" dirty="0"/>
              <a:t> 101</a:t>
            </a:r>
          </a:p>
        </p:txBody>
      </p:sp>
      <p:sp>
        <p:nvSpPr>
          <p:cNvPr id="3" name="Content Placeholder 2"/>
          <p:cNvSpPr>
            <a:spLocks noGrp="1"/>
          </p:cNvSpPr>
          <p:nvPr>
            <p:ph idx="1"/>
          </p:nvPr>
        </p:nvSpPr>
        <p:spPr/>
        <p:txBody>
          <a:bodyPr>
            <a:normAutofit fontScale="92500" lnSpcReduction="20000"/>
          </a:bodyPr>
          <a:lstStyle/>
          <a:p>
            <a:r>
              <a:rPr lang="en-US" dirty="0"/>
              <a:t>What is </a:t>
            </a:r>
            <a:r>
              <a:rPr lang="en-US" dirty="0" err="1"/>
              <a:t>CloudFormation</a:t>
            </a:r>
            <a:endParaRPr lang="en-US" dirty="0"/>
          </a:p>
          <a:p>
            <a:r>
              <a:rPr lang="en-US" dirty="0" err="1"/>
              <a:t>CloudFormation</a:t>
            </a:r>
            <a:r>
              <a:rPr lang="en-US" dirty="0"/>
              <a:t> Template</a:t>
            </a:r>
          </a:p>
          <a:p>
            <a:r>
              <a:rPr lang="en-US" dirty="0"/>
              <a:t>Template Schema</a:t>
            </a:r>
          </a:p>
          <a:p>
            <a:r>
              <a:rPr lang="en-US" dirty="0"/>
              <a:t>Operations Supported</a:t>
            </a:r>
          </a:p>
          <a:p>
            <a:r>
              <a:rPr lang="en-US" dirty="0"/>
              <a:t>Resources Supported</a:t>
            </a:r>
          </a:p>
          <a:p>
            <a:r>
              <a:rPr lang="en-US" dirty="0"/>
              <a:t>Tools</a:t>
            </a:r>
          </a:p>
          <a:p>
            <a:r>
              <a:rPr lang="en-US" dirty="0" err="1"/>
              <a:t>CloudFormer</a:t>
            </a:r>
            <a:endParaRPr lang="en-US" dirty="0"/>
          </a:p>
          <a:p>
            <a:r>
              <a:rPr lang="en-US" dirty="0" err="1"/>
              <a:t>Gotachas</a:t>
            </a:r>
            <a:endParaRPr lang="en-US" dirty="0"/>
          </a:p>
          <a:p>
            <a:r>
              <a:rPr lang="en-US" dirty="0"/>
              <a:t>Scenarios</a:t>
            </a:r>
          </a:p>
          <a:p>
            <a:r>
              <a:rPr lang="en-US" dirty="0"/>
              <a:t>Links</a:t>
            </a:r>
          </a:p>
        </p:txBody>
      </p:sp>
    </p:spTree>
    <p:extLst>
      <p:ext uri="{BB962C8B-B14F-4D97-AF65-F5344CB8AC3E}">
        <p14:creationId xmlns:p14="http://schemas.microsoft.com/office/powerpoint/2010/main" val="16458489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CloudFormation</a:t>
            </a:r>
            <a:r>
              <a:rPr lang="en-US" dirty="0"/>
              <a:t> ?</a:t>
            </a:r>
          </a:p>
        </p:txBody>
      </p:sp>
      <p:sp>
        <p:nvSpPr>
          <p:cNvPr id="3" name="Content Placeholder 2"/>
          <p:cNvSpPr>
            <a:spLocks noGrp="1"/>
          </p:cNvSpPr>
          <p:nvPr>
            <p:ph idx="1"/>
          </p:nvPr>
        </p:nvSpPr>
        <p:spPr/>
        <p:txBody>
          <a:bodyPr/>
          <a:lstStyle/>
          <a:p>
            <a:r>
              <a:rPr lang="en-US" dirty="0"/>
              <a:t>Service from AWS to aid faster infra setup &amp; deployment</a:t>
            </a:r>
          </a:p>
          <a:p>
            <a:r>
              <a:rPr lang="en-US" dirty="0"/>
              <a:t>Easy way to Create / Update / Delete the infra stack</a:t>
            </a:r>
          </a:p>
          <a:p>
            <a:r>
              <a:rPr lang="en-US" dirty="0"/>
              <a:t>JSON based</a:t>
            </a:r>
          </a:p>
          <a:p>
            <a:r>
              <a:rPr lang="en-US" dirty="0"/>
              <a:t>No charge for </a:t>
            </a:r>
            <a:r>
              <a:rPr lang="en-US" dirty="0" err="1"/>
              <a:t>CloudFormation</a:t>
            </a:r>
            <a:r>
              <a:rPr lang="en-US" dirty="0"/>
              <a:t> service</a:t>
            </a:r>
          </a:p>
          <a:p>
            <a:r>
              <a:rPr lang="en-US" dirty="0"/>
              <a:t>Available in all the regions of AWS</a:t>
            </a:r>
          </a:p>
          <a:p>
            <a:r>
              <a:rPr lang="en-US" dirty="0"/>
              <a:t>Available for almost all AWS </a:t>
            </a:r>
            <a:r>
              <a:rPr lang="en-US" dirty="0" smtClean="0"/>
              <a:t>Services</a:t>
            </a:r>
            <a:endParaRPr lang="en-US" dirty="0"/>
          </a:p>
        </p:txBody>
      </p:sp>
    </p:spTree>
    <p:extLst>
      <p:ext uri="{BB962C8B-B14F-4D97-AF65-F5344CB8AC3E}">
        <p14:creationId xmlns:p14="http://schemas.microsoft.com/office/powerpoint/2010/main" val="21121116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Schema</a:t>
            </a:r>
          </a:p>
        </p:txBody>
      </p:sp>
      <p:sp>
        <p:nvSpPr>
          <p:cNvPr id="3" name="Content Placeholder 2"/>
          <p:cNvSpPr>
            <a:spLocks noGrp="1"/>
          </p:cNvSpPr>
          <p:nvPr>
            <p:ph idx="1"/>
          </p:nvPr>
        </p:nvSpPr>
        <p:spPr>
          <a:xfrm>
            <a:off x="827484" y="927280"/>
            <a:ext cx="6709906" cy="3759020"/>
          </a:xfrm>
        </p:spPr>
        <p:txBody>
          <a:bodyPr>
            <a:noAutofit/>
          </a:bodyPr>
          <a:lstStyle/>
          <a:p>
            <a:pPr>
              <a:buNone/>
            </a:pPr>
            <a:r>
              <a:rPr lang="en-US" sz="900" dirty="0"/>
              <a:t>{</a:t>
            </a:r>
          </a:p>
          <a:p>
            <a:pPr>
              <a:buNone/>
            </a:pPr>
            <a:r>
              <a:rPr lang="en-US" sz="900" dirty="0"/>
              <a:t>		“</a:t>
            </a:r>
            <a:r>
              <a:rPr lang="en-US" sz="900" dirty="0" err="1"/>
              <a:t>AWSTemplateFormatVersion</a:t>
            </a:r>
            <a:r>
              <a:rPr lang="en-US" sz="900" dirty="0"/>
              <a:t>” : “2010-09-09”,</a:t>
            </a:r>
          </a:p>
          <a:p>
            <a:pPr>
              <a:buNone/>
            </a:pPr>
            <a:endParaRPr lang="en-US" sz="900" dirty="0"/>
          </a:p>
          <a:p>
            <a:pPr>
              <a:buNone/>
            </a:pPr>
            <a:r>
              <a:rPr lang="en-US" sz="900" dirty="0"/>
              <a:t>		“Description” : “My AWS Stack”,</a:t>
            </a:r>
          </a:p>
          <a:p>
            <a:pPr>
              <a:buNone/>
            </a:pPr>
            <a:endParaRPr lang="en-US" sz="900" dirty="0"/>
          </a:p>
          <a:p>
            <a:pPr>
              <a:buNone/>
            </a:pPr>
            <a:r>
              <a:rPr lang="en-US" sz="900" dirty="0"/>
              <a:t>		“Parameters” : {</a:t>
            </a:r>
          </a:p>
          <a:p>
            <a:pPr>
              <a:buNone/>
            </a:pPr>
            <a:r>
              <a:rPr lang="en-US" sz="900" dirty="0"/>
              <a:t>			     	},</a:t>
            </a:r>
          </a:p>
          <a:p>
            <a:pPr>
              <a:buNone/>
            </a:pPr>
            <a:endParaRPr lang="en-US" sz="900" dirty="0"/>
          </a:p>
          <a:p>
            <a:pPr>
              <a:buNone/>
            </a:pPr>
            <a:r>
              <a:rPr lang="en-US" sz="900" dirty="0"/>
              <a:t>		“Mapping” : {</a:t>
            </a:r>
          </a:p>
          <a:p>
            <a:pPr>
              <a:buNone/>
            </a:pPr>
            <a:r>
              <a:rPr lang="en-US" sz="900" dirty="0"/>
              <a:t>				},</a:t>
            </a:r>
          </a:p>
          <a:p>
            <a:pPr>
              <a:buNone/>
            </a:pPr>
            <a:endParaRPr lang="en-US" sz="900" dirty="0"/>
          </a:p>
          <a:p>
            <a:pPr>
              <a:buNone/>
            </a:pPr>
            <a:r>
              <a:rPr lang="en-US" sz="900" dirty="0"/>
              <a:t>		“Resources” : {</a:t>
            </a:r>
          </a:p>
          <a:p>
            <a:pPr>
              <a:buNone/>
            </a:pPr>
            <a:r>
              <a:rPr lang="en-US" sz="900" dirty="0"/>
              <a:t>				},</a:t>
            </a:r>
          </a:p>
          <a:p>
            <a:pPr>
              <a:buNone/>
            </a:pPr>
            <a:endParaRPr lang="en-US" sz="900" dirty="0"/>
          </a:p>
          <a:p>
            <a:pPr>
              <a:buNone/>
            </a:pPr>
            <a:r>
              <a:rPr lang="en-US" sz="900" dirty="0"/>
              <a:t>		“Output” : {</a:t>
            </a:r>
          </a:p>
          <a:p>
            <a:pPr>
              <a:buNone/>
            </a:pPr>
            <a:r>
              <a:rPr lang="en-US" sz="900" dirty="0"/>
              <a:t>				}</a:t>
            </a:r>
          </a:p>
          <a:p>
            <a:pPr>
              <a:buNone/>
            </a:pPr>
            <a:r>
              <a:rPr lang="en-US" sz="900" dirty="0"/>
              <a:t>}</a:t>
            </a:r>
            <a:endParaRPr lang="en-US" sz="900" dirty="0"/>
          </a:p>
        </p:txBody>
      </p:sp>
      <p:sp>
        <p:nvSpPr>
          <p:cNvPr id="4" name="Rectangle 3"/>
          <p:cNvSpPr/>
          <p:nvPr/>
        </p:nvSpPr>
        <p:spPr>
          <a:xfrm>
            <a:off x="2904991" y="3569057"/>
            <a:ext cx="1714500" cy="276999"/>
          </a:xfrm>
          <a:prstGeom prst="rect">
            <a:avLst/>
          </a:prstGeom>
          <a:noFill/>
        </p:spPr>
        <p:txBody>
          <a:bodyPr wrap="square" lIns="68580" tIns="34290" rIns="68580" bIns="34290">
            <a:spAutoFit/>
            <a:scene3d>
              <a:camera prst="orthographicFront"/>
              <a:lightRig rig="soft" dir="t">
                <a:rot lat="0" lon="0" rev="15600000"/>
              </a:lightRig>
            </a:scene3d>
            <a:sp3d extrusionH="57150" prstMaterial="softEdge">
              <a:bevelT w="25400" h="38100"/>
            </a:sp3d>
          </a:bodyPr>
          <a:lstStyle/>
          <a:p>
            <a:pPr algn="ctr"/>
            <a:r>
              <a:rPr lang="en-US" sz="1350" b="1" dirty="0">
                <a:ln w="22225">
                  <a:solidFill>
                    <a:schemeClr val="accent2"/>
                  </a:solidFill>
                  <a:prstDash val="solid"/>
                </a:ln>
                <a:solidFill>
                  <a:schemeClr val="accent2">
                    <a:lumMod val="40000"/>
                    <a:lumOff val="60000"/>
                  </a:schemeClr>
                </a:solidFill>
              </a:rPr>
              <a:t>Mandatory</a:t>
            </a:r>
            <a:endParaRPr lang="en-US" sz="1350" b="1" dirty="0">
              <a:ln/>
              <a:solidFill>
                <a:schemeClr val="accent4"/>
              </a:solidFill>
            </a:endParaRPr>
          </a:p>
        </p:txBody>
      </p:sp>
      <p:sp>
        <p:nvSpPr>
          <p:cNvPr id="5" name="Rectangle 4"/>
          <p:cNvSpPr/>
          <p:nvPr/>
        </p:nvSpPr>
        <p:spPr>
          <a:xfrm>
            <a:off x="1174392" y="3226157"/>
            <a:ext cx="3600450" cy="685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783547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Supported</a:t>
            </a:r>
          </a:p>
        </p:txBody>
      </p:sp>
      <p:sp>
        <p:nvSpPr>
          <p:cNvPr id="3" name="Content Placeholder 2"/>
          <p:cNvSpPr>
            <a:spLocks noGrp="1"/>
          </p:cNvSpPr>
          <p:nvPr>
            <p:ph idx="1"/>
          </p:nvPr>
        </p:nvSpPr>
        <p:spPr/>
        <p:txBody>
          <a:bodyPr/>
          <a:lstStyle/>
          <a:p>
            <a:r>
              <a:rPr lang="en-US" dirty="0"/>
              <a:t>Create New Stack</a:t>
            </a:r>
          </a:p>
          <a:p>
            <a:r>
              <a:rPr lang="en-US" dirty="0"/>
              <a:t>Update Stack</a:t>
            </a:r>
          </a:p>
          <a:p>
            <a:r>
              <a:rPr lang="en-US" dirty="0"/>
              <a:t>Delete Stack</a:t>
            </a:r>
          </a:p>
          <a:p>
            <a:endParaRPr lang="en-US" dirty="0"/>
          </a:p>
          <a:p>
            <a:endParaRPr lang="en-US" dirty="0"/>
          </a:p>
        </p:txBody>
      </p:sp>
    </p:spTree>
    <p:extLst>
      <p:ext uri="{BB962C8B-B14F-4D97-AF65-F5344CB8AC3E}">
        <p14:creationId xmlns:p14="http://schemas.microsoft.com/office/powerpoint/2010/main" val="3897497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Resource Supported</a:t>
            </a:r>
          </a:p>
        </p:txBody>
      </p:sp>
      <p:grpSp>
        <p:nvGrpSpPr>
          <p:cNvPr id="13" name="Group 12"/>
          <p:cNvGrpSpPr/>
          <p:nvPr/>
        </p:nvGrpSpPr>
        <p:grpSpPr>
          <a:xfrm>
            <a:off x="865760" y="1394154"/>
            <a:ext cx="627530" cy="794340"/>
            <a:chOff x="8845850" y="3520135"/>
            <a:chExt cx="836706" cy="1059121"/>
          </a:xfrm>
        </p:grpSpPr>
        <p:pic>
          <p:nvPicPr>
            <p:cNvPr id="6" name="Picture 5" descr="EC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8443" y="3520135"/>
              <a:ext cx="731520" cy="731520"/>
            </a:xfrm>
            <a:prstGeom prst="rect">
              <a:avLst/>
            </a:prstGeom>
          </p:spPr>
        </p:pic>
        <p:sp>
          <p:nvSpPr>
            <p:cNvPr id="7" name="TextBox 27"/>
            <p:cNvSpPr txBox="1"/>
            <p:nvPr/>
          </p:nvSpPr>
          <p:spPr>
            <a:xfrm>
              <a:off x="8845850" y="4394591"/>
              <a:ext cx="836706"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Amazon EC2</a:t>
              </a:r>
            </a:p>
          </p:txBody>
        </p:sp>
      </p:grpSp>
      <p:grpSp>
        <p:nvGrpSpPr>
          <p:cNvPr id="16" name="Group 15"/>
          <p:cNvGrpSpPr/>
          <p:nvPr/>
        </p:nvGrpSpPr>
        <p:grpSpPr>
          <a:xfrm>
            <a:off x="1943149" y="1416187"/>
            <a:ext cx="679829" cy="759729"/>
            <a:chOff x="10164838" y="4193948"/>
            <a:chExt cx="906438" cy="1012973"/>
          </a:xfrm>
        </p:grpSpPr>
        <p:pic>
          <p:nvPicPr>
            <p:cNvPr id="14" name="Picture 13" descr="CloudFro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4838" y="4193948"/>
              <a:ext cx="731520" cy="731520"/>
            </a:xfrm>
            <a:prstGeom prst="rect">
              <a:avLst/>
            </a:prstGeom>
          </p:spPr>
        </p:pic>
        <p:sp>
          <p:nvSpPr>
            <p:cNvPr id="15" name="TextBox 14"/>
            <p:cNvSpPr txBox="1"/>
            <p:nvPr/>
          </p:nvSpPr>
          <p:spPr>
            <a:xfrm>
              <a:off x="10206633" y="5022256"/>
              <a:ext cx="864643"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err="1">
                  <a:solidFill>
                    <a:schemeClr val="tx1"/>
                  </a:solidFill>
                </a:rPr>
                <a:t>CloudFront</a:t>
              </a:r>
              <a:endParaRPr lang="en-US" sz="900" dirty="0">
                <a:solidFill>
                  <a:schemeClr val="tx1"/>
                </a:solidFill>
              </a:endParaRPr>
            </a:p>
          </p:txBody>
        </p:sp>
      </p:grpSp>
      <p:grpSp>
        <p:nvGrpSpPr>
          <p:cNvPr id="48" name="Group 47"/>
          <p:cNvGrpSpPr/>
          <p:nvPr/>
        </p:nvGrpSpPr>
        <p:grpSpPr>
          <a:xfrm>
            <a:off x="3161909" y="1481677"/>
            <a:ext cx="751890" cy="759132"/>
            <a:chOff x="11461839" y="4193948"/>
            <a:chExt cx="1002520" cy="1012175"/>
          </a:xfrm>
        </p:grpSpPr>
        <p:pic>
          <p:nvPicPr>
            <p:cNvPr id="17" name="Picture 16" descr="CloudWatch.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0159" y="4193948"/>
              <a:ext cx="731520" cy="731520"/>
            </a:xfrm>
            <a:prstGeom prst="rect">
              <a:avLst/>
            </a:prstGeom>
          </p:spPr>
        </p:pic>
        <p:sp>
          <p:nvSpPr>
            <p:cNvPr id="18" name="TextBox 17"/>
            <p:cNvSpPr txBox="1"/>
            <p:nvPr/>
          </p:nvSpPr>
          <p:spPr>
            <a:xfrm>
              <a:off x="11461839" y="5021458"/>
              <a:ext cx="1002520"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err="1">
                  <a:solidFill>
                    <a:schemeClr val="tx1"/>
                  </a:solidFill>
                </a:rPr>
                <a:t>CloudWatch</a:t>
              </a:r>
              <a:endParaRPr lang="en-US" sz="900" dirty="0">
                <a:solidFill>
                  <a:schemeClr val="tx1"/>
                </a:solidFill>
              </a:endParaRPr>
            </a:p>
          </p:txBody>
        </p:sp>
      </p:grpSp>
      <p:grpSp>
        <p:nvGrpSpPr>
          <p:cNvPr id="43" name="Group 42"/>
          <p:cNvGrpSpPr/>
          <p:nvPr/>
        </p:nvGrpSpPr>
        <p:grpSpPr>
          <a:xfrm>
            <a:off x="4634276" y="3171471"/>
            <a:ext cx="635307" cy="747946"/>
            <a:chOff x="6039358" y="5733867"/>
            <a:chExt cx="847076" cy="997260"/>
          </a:xfrm>
        </p:grpSpPr>
        <p:pic>
          <p:nvPicPr>
            <p:cNvPr id="19" name="Picture 18" descr="Dynamo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9357" y="5733867"/>
              <a:ext cx="731520" cy="731520"/>
            </a:xfrm>
            <a:prstGeom prst="rect">
              <a:avLst/>
            </a:prstGeom>
          </p:spPr>
        </p:pic>
        <p:sp>
          <p:nvSpPr>
            <p:cNvPr id="20" name="TextBox 19"/>
            <p:cNvSpPr txBox="1"/>
            <p:nvPr/>
          </p:nvSpPr>
          <p:spPr>
            <a:xfrm>
              <a:off x="6039358" y="6546462"/>
              <a:ext cx="847076"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err="1">
                  <a:solidFill>
                    <a:schemeClr val="tx1"/>
                  </a:solidFill>
                </a:rPr>
                <a:t>DynamoDB</a:t>
              </a:r>
              <a:endParaRPr lang="en-US" sz="900" dirty="0">
                <a:solidFill>
                  <a:schemeClr val="tx1"/>
                </a:solidFill>
              </a:endParaRPr>
            </a:p>
          </p:txBody>
        </p:sp>
      </p:grpSp>
      <p:grpSp>
        <p:nvGrpSpPr>
          <p:cNvPr id="44" name="Group 43"/>
          <p:cNvGrpSpPr/>
          <p:nvPr/>
        </p:nvGrpSpPr>
        <p:grpSpPr>
          <a:xfrm>
            <a:off x="5829811" y="3119437"/>
            <a:ext cx="673013" cy="799980"/>
            <a:chOff x="7558721" y="5671043"/>
            <a:chExt cx="897351" cy="1066639"/>
          </a:xfrm>
        </p:grpSpPr>
        <p:pic>
          <p:nvPicPr>
            <p:cNvPr id="21" name="Picture 20" descr="ElasticCach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8721" y="5671043"/>
              <a:ext cx="731520" cy="731520"/>
            </a:xfrm>
            <a:prstGeom prst="rect">
              <a:avLst/>
            </a:prstGeom>
          </p:spPr>
        </p:pic>
        <p:sp>
          <p:nvSpPr>
            <p:cNvPr id="22" name="TextBox 21"/>
            <p:cNvSpPr txBox="1"/>
            <p:nvPr/>
          </p:nvSpPr>
          <p:spPr>
            <a:xfrm>
              <a:off x="7566940" y="6553017"/>
              <a:ext cx="889132" cy="184665"/>
            </a:xfrm>
            <a:prstGeom prst="rect">
              <a:avLst/>
            </a:prstGeom>
            <a:noFill/>
          </p:spPr>
          <p:txBody>
            <a:bodyPr wrap="square" lIns="0" tIns="0" rIns="0" bIns="0" rtlCol="0">
              <a:spAutoFit/>
            </a:bodyPr>
            <a:lstStyle/>
            <a:p>
              <a:pPr algn="ctr"/>
              <a:r>
                <a:rPr lang="en-US" sz="900" dirty="0" err="1"/>
                <a:t>ElastiCache</a:t>
              </a:r>
              <a:endParaRPr lang="en-US" sz="900" dirty="0"/>
            </a:p>
          </p:txBody>
        </p:sp>
      </p:grpSp>
      <p:grpSp>
        <p:nvGrpSpPr>
          <p:cNvPr id="45" name="Group 44"/>
          <p:cNvGrpSpPr/>
          <p:nvPr/>
        </p:nvGrpSpPr>
        <p:grpSpPr>
          <a:xfrm>
            <a:off x="6884953" y="3070759"/>
            <a:ext cx="725591" cy="897632"/>
            <a:chOff x="8552465" y="5659814"/>
            <a:chExt cx="967454" cy="1196842"/>
          </a:xfrm>
        </p:grpSpPr>
        <p:pic>
          <p:nvPicPr>
            <p:cNvPr id="23" name="Picture 22" descr="Elastic-Beanstal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0432" y="5659814"/>
              <a:ext cx="731520" cy="731520"/>
            </a:xfrm>
            <a:prstGeom prst="rect">
              <a:avLst/>
            </a:prstGeom>
          </p:spPr>
        </p:pic>
        <p:sp>
          <p:nvSpPr>
            <p:cNvPr id="24" name="TextBox 23"/>
            <p:cNvSpPr txBox="1"/>
            <p:nvPr/>
          </p:nvSpPr>
          <p:spPr>
            <a:xfrm>
              <a:off x="8552465" y="6487324"/>
              <a:ext cx="967454" cy="369332"/>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Elastic Beanstalk</a:t>
              </a:r>
            </a:p>
          </p:txBody>
        </p:sp>
      </p:grpSp>
      <p:grpSp>
        <p:nvGrpSpPr>
          <p:cNvPr id="46" name="Group 45"/>
          <p:cNvGrpSpPr/>
          <p:nvPr/>
        </p:nvGrpSpPr>
        <p:grpSpPr>
          <a:xfrm>
            <a:off x="5298753" y="1389937"/>
            <a:ext cx="710804" cy="915733"/>
            <a:chOff x="9859879" y="5487384"/>
            <a:chExt cx="947738" cy="1220977"/>
          </a:xfrm>
        </p:grpSpPr>
        <p:pic>
          <p:nvPicPr>
            <p:cNvPr id="25" name="Picture 24" descr="Amazon-Elastic-Load-Balac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7988" y="5487384"/>
              <a:ext cx="731520" cy="731520"/>
            </a:xfrm>
            <a:prstGeom prst="rect">
              <a:avLst/>
            </a:prstGeom>
          </p:spPr>
        </p:pic>
        <p:sp>
          <p:nvSpPr>
            <p:cNvPr id="26" name="TextBox 39"/>
            <p:cNvSpPr txBox="1">
              <a:spLocks noChangeArrowheads="1"/>
            </p:cNvSpPr>
            <p:nvPr/>
          </p:nvSpPr>
          <p:spPr bwMode="auto">
            <a:xfrm>
              <a:off x="9859879" y="6339029"/>
              <a:ext cx="947738" cy="369332"/>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Elastic Load</a:t>
              </a:r>
            </a:p>
            <a:p>
              <a:r>
                <a:rPr lang="en-US" sz="900" dirty="0">
                  <a:solidFill>
                    <a:schemeClr val="tx1"/>
                  </a:solidFill>
                </a:rPr>
                <a:t>Balancing</a:t>
              </a:r>
            </a:p>
          </p:txBody>
        </p:sp>
      </p:grpSp>
      <p:grpSp>
        <p:nvGrpSpPr>
          <p:cNvPr id="47" name="Group 46"/>
          <p:cNvGrpSpPr/>
          <p:nvPr/>
        </p:nvGrpSpPr>
        <p:grpSpPr>
          <a:xfrm>
            <a:off x="7992672" y="3135488"/>
            <a:ext cx="548640" cy="808769"/>
            <a:chOff x="11178510" y="5814942"/>
            <a:chExt cx="731520" cy="1078358"/>
          </a:xfrm>
        </p:grpSpPr>
        <p:pic>
          <p:nvPicPr>
            <p:cNvPr id="27" name="Picture 26" descr="I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8510" y="5814942"/>
              <a:ext cx="731520" cy="731520"/>
            </a:xfrm>
            <a:prstGeom prst="rect">
              <a:avLst/>
            </a:prstGeom>
          </p:spPr>
        </p:pic>
        <p:sp>
          <p:nvSpPr>
            <p:cNvPr id="28" name="TextBox 27"/>
            <p:cNvSpPr txBox="1"/>
            <p:nvPr/>
          </p:nvSpPr>
          <p:spPr>
            <a:xfrm>
              <a:off x="11336546" y="6708635"/>
              <a:ext cx="415448"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IAM</a:t>
              </a:r>
            </a:p>
          </p:txBody>
        </p:sp>
      </p:grpSp>
      <p:grpSp>
        <p:nvGrpSpPr>
          <p:cNvPr id="42" name="Group 41"/>
          <p:cNvGrpSpPr/>
          <p:nvPr/>
        </p:nvGrpSpPr>
        <p:grpSpPr>
          <a:xfrm>
            <a:off x="3467972" y="3155280"/>
            <a:ext cx="716333" cy="816851"/>
            <a:chOff x="4791560" y="5671043"/>
            <a:chExt cx="955110" cy="1089134"/>
          </a:xfrm>
        </p:grpSpPr>
        <p:pic>
          <p:nvPicPr>
            <p:cNvPr id="29" name="Picture 28" descr="RD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9911" y="5671043"/>
              <a:ext cx="731520" cy="731520"/>
            </a:xfrm>
            <a:prstGeom prst="rect">
              <a:avLst/>
            </a:prstGeom>
          </p:spPr>
        </p:pic>
        <p:sp>
          <p:nvSpPr>
            <p:cNvPr id="30" name="TextBox 29"/>
            <p:cNvSpPr txBox="1"/>
            <p:nvPr/>
          </p:nvSpPr>
          <p:spPr>
            <a:xfrm>
              <a:off x="4791560" y="6575512"/>
              <a:ext cx="955110"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Amazon RDS</a:t>
              </a:r>
            </a:p>
          </p:txBody>
        </p:sp>
      </p:grpSp>
      <p:grpSp>
        <p:nvGrpSpPr>
          <p:cNvPr id="41" name="Group 40"/>
          <p:cNvGrpSpPr/>
          <p:nvPr/>
        </p:nvGrpSpPr>
        <p:grpSpPr>
          <a:xfrm>
            <a:off x="2225021" y="3171466"/>
            <a:ext cx="691898" cy="796920"/>
            <a:chOff x="3589050" y="5755804"/>
            <a:chExt cx="922530" cy="1062561"/>
          </a:xfrm>
        </p:grpSpPr>
        <p:pic>
          <p:nvPicPr>
            <p:cNvPr id="31" name="Picture 30" descr="S3.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89050" y="5755804"/>
              <a:ext cx="731520" cy="731520"/>
            </a:xfrm>
            <a:prstGeom prst="rect">
              <a:avLst/>
            </a:prstGeom>
          </p:spPr>
        </p:pic>
        <p:sp>
          <p:nvSpPr>
            <p:cNvPr id="32" name="TextBox 31"/>
            <p:cNvSpPr txBox="1"/>
            <p:nvPr/>
          </p:nvSpPr>
          <p:spPr>
            <a:xfrm>
              <a:off x="3600942" y="6633700"/>
              <a:ext cx="910638" cy="184665"/>
            </a:xfrm>
            <a:prstGeom prst="rect">
              <a:avLst/>
            </a:prstGeom>
            <a:noFill/>
          </p:spPr>
          <p:txBody>
            <a:bodyPr wrap="square" lIns="0" tIns="0" rIns="0" bIns="0" rtlCol="0">
              <a:spAutoFit/>
            </a:bodyPr>
            <a:lstStyle/>
            <a:p>
              <a:pPr algn="ctr"/>
              <a:r>
                <a:rPr lang="en-US" sz="900" dirty="0"/>
                <a:t>Amazon</a:t>
              </a:r>
              <a:r>
                <a:rPr lang="en-US" sz="750" dirty="0">
                  <a:latin typeface="Arial"/>
                  <a:cs typeface="Arial"/>
                </a:rPr>
                <a:t> </a:t>
              </a:r>
              <a:r>
                <a:rPr lang="en-US" sz="900" dirty="0"/>
                <a:t>S3</a:t>
              </a:r>
            </a:p>
          </p:txBody>
        </p:sp>
      </p:grpSp>
      <p:grpSp>
        <p:nvGrpSpPr>
          <p:cNvPr id="40" name="Group 39"/>
          <p:cNvGrpSpPr/>
          <p:nvPr/>
        </p:nvGrpSpPr>
        <p:grpSpPr>
          <a:xfrm>
            <a:off x="819872" y="3171466"/>
            <a:ext cx="627032" cy="716559"/>
            <a:chOff x="2188779" y="5733867"/>
            <a:chExt cx="836042" cy="955413"/>
          </a:xfrm>
        </p:grpSpPr>
        <p:pic>
          <p:nvPicPr>
            <p:cNvPr id="33" name="Picture 32" descr="SNS.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41040" y="5733867"/>
              <a:ext cx="731520" cy="731520"/>
            </a:xfrm>
            <a:prstGeom prst="rect">
              <a:avLst/>
            </a:prstGeom>
          </p:spPr>
        </p:pic>
        <p:sp>
          <p:nvSpPr>
            <p:cNvPr id="34" name="TextBox 33"/>
            <p:cNvSpPr txBox="1"/>
            <p:nvPr/>
          </p:nvSpPr>
          <p:spPr>
            <a:xfrm>
              <a:off x="2188779" y="6504615"/>
              <a:ext cx="836042"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Amazon SNS</a:t>
              </a:r>
            </a:p>
          </p:txBody>
        </p:sp>
      </p:grpSp>
      <p:grpSp>
        <p:nvGrpSpPr>
          <p:cNvPr id="39" name="Group 38"/>
          <p:cNvGrpSpPr/>
          <p:nvPr/>
        </p:nvGrpSpPr>
        <p:grpSpPr>
          <a:xfrm>
            <a:off x="4199848" y="1462847"/>
            <a:ext cx="840380" cy="800518"/>
            <a:chOff x="394268" y="5733867"/>
            <a:chExt cx="1120507" cy="1067356"/>
          </a:xfrm>
        </p:grpSpPr>
        <p:pic>
          <p:nvPicPr>
            <p:cNvPr id="35" name="Picture 34" descr="SQ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8761" y="5733867"/>
              <a:ext cx="731520" cy="731520"/>
            </a:xfrm>
            <a:prstGeom prst="rect">
              <a:avLst/>
            </a:prstGeom>
          </p:spPr>
        </p:pic>
        <p:sp>
          <p:nvSpPr>
            <p:cNvPr id="36" name="TextBox 35"/>
            <p:cNvSpPr txBox="1"/>
            <p:nvPr/>
          </p:nvSpPr>
          <p:spPr>
            <a:xfrm>
              <a:off x="394268" y="6616558"/>
              <a:ext cx="1120507" cy="184665"/>
            </a:xfrm>
            <a:prstGeom prst="rect">
              <a:avLst/>
            </a:prstGeom>
            <a:noFill/>
          </p:spPr>
          <p:txBody>
            <a:bodyPr wrap="square" lIns="0" tIns="0" rIns="0" bIns="0" rtlCol="0">
              <a:spAutoFit/>
            </a:bodyPr>
            <a:lstStyle>
              <a:defPPr>
                <a:defRPr lang="en-US"/>
              </a:defPPr>
              <a:lvl1pPr algn="ctr">
                <a:defRPr sz="1200">
                  <a:solidFill>
                    <a:schemeClr val="bg1"/>
                  </a:solidFill>
                </a:defRPr>
              </a:lvl1pPr>
            </a:lstStyle>
            <a:p>
              <a:r>
                <a:rPr lang="en-US" sz="900" dirty="0">
                  <a:solidFill>
                    <a:schemeClr val="tx1"/>
                  </a:solidFill>
                </a:rPr>
                <a:t>Amazon SQS</a:t>
              </a:r>
            </a:p>
          </p:txBody>
        </p:sp>
      </p:grpSp>
    </p:spTree>
    <p:extLst>
      <p:ext uri="{BB962C8B-B14F-4D97-AF65-F5344CB8AC3E}">
        <p14:creationId xmlns:p14="http://schemas.microsoft.com/office/powerpoint/2010/main" val="3570258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a:t>AWS </a:t>
            </a:r>
            <a:r>
              <a:rPr lang="en-US" dirty="0" err="1"/>
              <a:t>CloudFormation</a:t>
            </a:r>
            <a:r>
              <a:rPr lang="en-US" dirty="0"/>
              <a:t> template editors </a:t>
            </a:r>
          </a:p>
          <a:p>
            <a:pPr lvl="1"/>
            <a:r>
              <a:rPr lang="en-US" dirty="0"/>
              <a:t>Visual Studio</a:t>
            </a:r>
          </a:p>
          <a:p>
            <a:pPr lvl="1"/>
            <a:r>
              <a:rPr lang="en-US" dirty="0"/>
              <a:t>Eclipse</a:t>
            </a:r>
          </a:p>
          <a:p>
            <a:pPr lvl="1"/>
            <a:endParaRPr lang="en-US" dirty="0"/>
          </a:p>
          <a:p>
            <a:pPr lvl="1"/>
            <a:endParaRPr lang="en-US" dirty="0"/>
          </a:p>
          <a:p>
            <a:endParaRPr lang="en-US" dirty="0"/>
          </a:p>
        </p:txBody>
      </p:sp>
      <p:pic>
        <p:nvPicPr>
          <p:cNvPr id="4" name="Picture 2" descr="http://media.amazonwebservices.com/blog/cloudformation_template_editor_detail_1.png"/>
          <p:cNvPicPr>
            <a:picLocks noChangeAspect="1" noChangeArrowheads="1"/>
          </p:cNvPicPr>
          <p:nvPr/>
        </p:nvPicPr>
        <p:blipFill>
          <a:blip r:embed="rId2"/>
          <a:srcRect/>
          <a:stretch>
            <a:fillRect/>
          </a:stretch>
        </p:blipFill>
        <p:spPr bwMode="auto">
          <a:xfrm>
            <a:off x="228600" y="2514601"/>
            <a:ext cx="3429000" cy="2388389"/>
          </a:xfrm>
          <a:prstGeom prst="rect">
            <a:avLst/>
          </a:prstGeom>
          <a:noFill/>
        </p:spPr>
      </p:pic>
      <p:pic>
        <p:nvPicPr>
          <p:cNvPr id="5" name="Picture 4" descr="http://media.amazonwebservices.com/blog/cloudformation_template_editor_deploy_1.png"/>
          <p:cNvPicPr>
            <a:picLocks noChangeAspect="1" noChangeArrowheads="1"/>
          </p:cNvPicPr>
          <p:nvPr/>
        </p:nvPicPr>
        <p:blipFill>
          <a:blip r:embed="rId3"/>
          <a:srcRect/>
          <a:stretch>
            <a:fillRect/>
          </a:stretch>
        </p:blipFill>
        <p:spPr bwMode="auto">
          <a:xfrm>
            <a:off x="4000500" y="1885950"/>
            <a:ext cx="2693194" cy="3071813"/>
          </a:xfrm>
          <a:prstGeom prst="rect">
            <a:avLst/>
          </a:prstGeom>
          <a:noFill/>
        </p:spPr>
      </p:pic>
      <p:pic>
        <p:nvPicPr>
          <p:cNvPr id="1026" name="Picture 2" descr="http://www.techbubbles.com/wp-content/uploads/2012/09/image3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1699" y="3999483"/>
            <a:ext cx="2135080" cy="5483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2.gstatic.com/images?q=tbn:ANd9GcTOanZykD7Jb1a2D9blKCBJ1qjNsQLwzVCf_jFx2KxvNKT_inxe9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3027" y="2616592"/>
            <a:ext cx="1914525" cy="109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447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944" y="149351"/>
            <a:ext cx="3029712" cy="4625340"/>
          </a:xfrm>
          <a:prstGeom prst="rect">
            <a:avLst/>
          </a:prstGeom>
        </p:spPr>
      </p:pic>
      <p:sp>
        <p:nvSpPr>
          <p:cNvPr id="2" name="text 1"/>
          <p:cNvSpPr txBox="1"/>
          <p:nvPr/>
        </p:nvSpPr>
        <p:spPr>
          <a:xfrm>
            <a:off x="615391" y="1137457"/>
            <a:ext cx="3867380" cy="2396674"/>
          </a:xfrm>
          <a:prstGeom prst="rect">
            <a:avLst/>
          </a:prstGeom>
        </p:spPr>
        <p:txBody>
          <a:bodyPr vert="horz" wrap="none" lIns="0" tIns="0" rIns="0" bIns="0" rtlCol="0">
            <a:spAutoFit/>
          </a:bodyPr>
          <a:lstStyle/>
          <a:p>
            <a:pPr marL="0">
              <a:lnSpc>
                <a:spcPct val="100000"/>
              </a:lnSpc>
            </a:pPr>
            <a:r>
              <a:rPr sz="4000" spc="10" dirty="0">
                <a:latin typeface="Arial"/>
                <a:cs typeface="Arial"/>
              </a:rPr>
              <a:t>You  need  to</a:t>
            </a:r>
            <a:endParaRPr sz="4000" dirty="0">
              <a:latin typeface="Arial"/>
              <a:cs typeface="Arial"/>
            </a:endParaRPr>
          </a:p>
          <a:p>
            <a:pPr marL="0">
              <a:lnSpc>
                <a:spcPct val="100000"/>
              </a:lnSpc>
            </a:pPr>
            <a:r>
              <a:rPr sz="4000" spc="10" dirty="0">
                <a:latin typeface="Arial"/>
                <a:cs typeface="Arial"/>
              </a:rPr>
              <a:t>deliver resilient</a:t>
            </a:r>
            <a:endParaRPr sz="4000" dirty="0">
              <a:latin typeface="Arial"/>
              <a:cs typeface="Arial"/>
            </a:endParaRPr>
          </a:p>
          <a:p>
            <a:pPr marL="0">
              <a:lnSpc>
                <a:spcPct val="100000"/>
              </a:lnSpc>
            </a:pPr>
            <a:r>
              <a:rPr sz="3910" spc="10" dirty="0">
                <a:latin typeface="Arial"/>
                <a:cs typeface="Arial"/>
              </a:rPr>
              <a:t>applications  with</a:t>
            </a:r>
            <a:endParaRPr sz="3900" dirty="0">
              <a:latin typeface="Arial"/>
              <a:cs typeface="Arial"/>
            </a:endParaRPr>
          </a:p>
          <a:p>
            <a:pPr marL="0">
              <a:lnSpc>
                <a:spcPct val="100000"/>
              </a:lnSpc>
            </a:pPr>
            <a:r>
              <a:rPr sz="4000" spc="10" dirty="0">
                <a:latin typeface="Arial"/>
                <a:cs typeface="Arial"/>
              </a:rPr>
              <a:t>less work</a:t>
            </a:r>
            <a:endParaRPr sz="4000" dirty="0">
              <a:latin typeface="Arial"/>
              <a:cs typeface="Arial"/>
            </a:endParaRPr>
          </a:p>
        </p:txBody>
      </p:sp>
      <p:sp>
        <p:nvSpPr>
          <p:cNvPr id="3" name="text 1"/>
          <p:cNvSpPr txBox="1"/>
          <p:nvPr/>
        </p:nvSpPr>
        <p:spPr>
          <a:xfrm>
            <a:off x="5397754" y="4578319"/>
            <a:ext cx="1324745" cy="114074"/>
          </a:xfrm>
          <a:prstGeom prst="rect">
            <a:avLst/>
          </a:prstGeom>
        </p:spPr>
        <p:txBody>
          <a:bodyPr vert="horz" wrap="none" lIns="0" tIns="0" rIns="0" bIns="0" rtlCol="0">
            <a:spAutoFit/>
          </a:bodyPr>
          <a:lstStyle/>
          <a:p>
            <a:pPr marL="0">
              <a:lnSpc>
                <a:spcPct val="100000"/>
              </a:lnSpc>
            </a:pPr>
            <a:r>
              <a:rPr sz="770" spc="10" dirty="0">
                <a:solidFill>
                  <a:srgbClr val="A7A7A7"/>
                </a:solidFill>
                <a:latin typeface="Arial"/>
                <a:cs typeface="Arial"/>
              </a:rPr>
              <a:t>Source:  http://xkcd.com/844/</a:t>
            </a:r>
            <a:endParaRPr sz="7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CloudFormer</a:t>
            </a:r>
            <a:endParaRPr lang="en-US" dirty="0"/>
          </a:p>
        </p:txBody>
      </p:sp>
      <p:sp>
        <p:nvSpPr>
          <p:cNvPr id="3" name="Content Placeholder 2"/>
          <p:cNvSpPr>
            <a:spLocks noGrp="1"/>
          </p:cNvSpPr>
          <p:nvPr>
            <p:ph idx="1"/>
          </p:nvPr>
        </p:nvSpPr>
        <p:spPr/>
        <p:txBody>
          <a:bodyPr>
            <a:normAutofit/>
          </a:bodyPr>
          <a:lstStyle/>
          <a:p>
            <a:r>
              <a:rPr lang="en-US" sz="1500" dirty="0"/>
              <a:t>The good and bad tool from AWS </a:t>
            </a:r>
          </a:p>
          <a:p>
            <a:endParaRPr lang="en-US" sz="1500" dirty="0"/>
          </a:p>
          <a:p>
            <a:r>
              <a:rPr lang="en-US" sz="1500" dirty="0"/>
              <a:t>Deploy a </a:t>
            </a:r>
            <a:r>
              <a:rPr lang="en-US" sz="1500" dirty="0" err="1"/>
              <a:t>CloudFormer</a:t>
            </a:r>
            <a:r>
              <a:rPr lang="en-US" sz="1500" dirty="0"/>
              <a:t> using a </a:t>
            </a:r>
            <a:r>
              <a:rPr lang="en-US" sz="1500" dirty="0" err="1"/>
              <a:t>CloudFormation</a:t>
            </a:r>
            <a:r>
              <a:rPr lang="en-US" sz="1500" dirty="0"/>
              <a:t> template </a:t>
            </a:r>
            <a:r>
              <a:rPr lang="en-US" sz="1500" dirty="0">
                <a:sym typeface="Wingdings" pitchFamily="2" charset="2"/>
              </a:rPr>
              <a:t> You get URL for EC2 instance</a:t>
            </a:r>
          </a:p>
          <a:p>
            <a:endParaRPr lang="en-US" sz="1500" dirty="0">
              <a:sym typeface="Wingdings" pitchFamily="2" charset="2"/>
            </a:endParaRPr>
          </a:p>
          <a:p>
            <a:r>
              <a:rPr lang="en-US" sz="1500" dirty="0">
                <a:sym typeface="Wingdings" pitchFamily="2" charset="2"/>
              </a:rPr>
              <a:t>Running the EC2 </a:t>
            </a:r>
            <a:r>
              <a:rPr lang="en-US" sz="1500" dirty="0">
                <a:sym typeface="Wingdings" pitchFamily="2" charset="2"/>
              </a:rPr>
              <a:t>instance </a:t>
            </a:r>
            <a:r>
              <a:rPr lang="en-US" sz="1500" dirty="0">
                <a:sym typeface="Wingdings" pitchFamily="2" charset="2"/>
              </a:rPr>
              <a:t>shows you the entire AWS resources running in your subscription</a:t>
            </a:r>
          </a:p>
          <a:p>
            <a:endParaRPr lang="en-US" sz="1500" dirty="0">
              <a:sym typeface="Wingdings" pitchFamily="2" charset="2"/>
            </a:endParaRPr>
          </a:p>
          <a:p>
            <a:r>
              <a:rPr lang="en-US" sz="1500" dirty="0">
                <a:sym typeface="Wingdings" pitchFamily="2" charset="2"/>
              </a:rPr>
              <a:t>Pick your stack components</a:t>
            </a:r>
          </a:p>
          <a:p>
            <a:endParaRPr lang="en-US" sz="1500" dirty="0">
              <a:sym typeface="Wingdings" pitchFamily="2" charset="2"/>
            </a:endParaRPr>
          </a:p>
          <a:p>
            <a:r>
              <a:rPr lang="en-US" sz="1500" dirty="0">
                <a:sym typeface="Wingdings" pitchFamily="2" charset="2"/>
              </a:rPr>
              <a:t>Bam  the </a:t>
            </a:r>
            <a:r>
              <a:rPr lang="en-US" sz="1500" dirty="0" err="1">
                <a:sym typeface="Wingdings" pitchFamily="2" charset="2"/>
              </a:rPr>
              <a:t>CloudFormation</a:t>
            </a:r>
            <a:r>
              <a:rPr lang="en-US" sz="1500" dirty="0">
                <a:sym typeface="Wingdings" pitchFamily="2" charset="2"/>
              </a:rPr>
              <a:t> Template ready for your stack you developed manually</a:t>
            </a:r>
          </a:p>
          <a:p>
            <a:endParaRPr lang="en-US" sz="1500" dirty="0">
              <a:sym typeface="Wingdings" pitchFamily="2" charset="2"/>
            </a:endParaRPr>
          </a:p>
          <a:p>
            <a:endParaRPr lang="en-US" sz="1500" dirty="0"/>
          </a:p>
        </p:txBody>
      </p:sp>
      <p:sp>
        <p:nvSpPr>
          <p:cNvPr id="4" name="Rectangle 3"/>
          <p:cNvSpPr/>
          <p:nvPr/>
        </p:nvSpPr>
        <p:spPr>
          <a:xfrm>
            <a:off x="2976401" y="4513175"/>
            <a:ext cx="5473294" cy="346249"/>
          </a:xfrm>
          <a:prstGeom prst="rect">
            <a:avLst/>
          </a:prstGeom>
          <a:noFill/>
          <a:ln>
            <a:noFill/>
          </a:ln>
        </p:spPr>
        <p:txBody>
          <a:bodyPr wrap="none" lIns="68580" tIns="34290" rIns="68580" bIns="3429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 parameters, No mappings, Only Hard Coded values</a:t>
            </a:r>
          </a:p>
        </p:txBody>
      </p:sp>
    </p:spTree>
    <p:extLst>
      <p:ext uri="{BB962C8B-B14F-4D97-AF65-F5344CB8AC3E}">
        <p14:creationId xmlns:p14="http://schemas.microsoft.com/office/powerpoint/2010/main" val="12911153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Gotchas (1/4)</a:t>
            </a:r>
          </a:p>
        </p:txBody>
      </p:sp>
      <p:sp>
        <p:nvSpPr>
          <p:cNvPr id="3" name="Content Placeholder 2"/>
          <p:cNvSpPr>
            <a:spLocks noGrp="1"/>
          </p:cNvSpPr>
          <p:nvPr>
            <p:ph idx="1"/>
          </p:nvPr>
        </p:nvSpPr>
        <p:spPr/>
        <p:txBody>
          <a:bodyPr/>
          <a:lstStyle/>
          <a:p>
            <a:r>
              <a:rPr lang="en-US" sz="1500" dirty="0"/>
              <a:t>Yes, </a:t>
            </a:r>
            <a:r>
              <a:rPr lang="en-US" sz="1500" dirty="0" err="1"/>
              <a:t>CloudFormation</a:t>
            </a:r>
            <a:r>
              <a:rPr lang="en-US" sz="1500" dirty="0"/>
              <a:t> is free but the underlying resources are charges at regular prices</a:t>
            </a:r>
          </a:p>
          <a:p>
            <a:endParaRPr lang="en-US" sz="1500" dirty="0"/>
          </a:p>
          <a:p>
            <a:r>
              <a:rPr lang="en-US" sz="1500" dirty="0"/>
              <a:t>There is no Sand-Box  to test / try out</a:t>
            </a:r>
          </a:p>
          <a:p>
            <a:endParaRPr lang="en-US" sz="1500" dirty="0"/>
          </a:p>
          <a:p>
            <a:r>
              <a:rPr lang="en-US" sz="1500" dirty="0"/>
              <a:t>Unlimited Resources, but only 20 Parameters &amp; 20 Output</a:t>
            </a:r>
          </a:p>
          <a:p>
            <a:endParaRPr lang="en-US" sz="1500" dirty="0"/>
          </a:p>
          <a:p>
            <a:r>
              <a:rPr lang="en-US" sz="1500" dirty="0"/>
              <a:t>Order of the Resources in the template doesn’t matter (AWS takes care), but fails sometimes. Logical to have the creation in required order for easy debugging and readability of the template</a:t>
            </a:r>
          </a:p>
          <a:p>
            <a:endParaRPr lang="en-US" sz="1500" dirty="0"/>
          </a:p>
        </p:txBody>
      </p:sp>
    </p:spTree>
    <p:extLst>
      <p:ext uri="{BB962C8B-B14F-4D97-AF65-F5344CB8AC3E}">
        <p14:creationId xmlns:p14="http://schemas.microsoft.com/office/powerpoint/2010/main" val="20607567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Gotcha (2/4)</a:t>
            </a:r>
          </a:p>
        </p:txBody>
      </p:sp>
      <p:sp>
        <p:nvSpPr>
          <p:cNvPr id="3" name="Content Placeholder 2"/>
          <p:cNvSpPr>
            <a:spLocks noGrp="1"/>
          </p:cNvSpPr>
          <p:nvPr>
            <p:ph idx="1"/>
          </p:nvPr>
        </p:nvSpPr>
        <p:spPr/>
        <p:txBody>
          <a:bodyPr/>
          <a:lstStyle/>
          <a:p>
            <a:r>
              <a:rPr lang="en-US" sz="1500" dirty="0"/>
              <a:t>Template is first uploaded to S3 and then deployed. </a:t>
            </a:r>
          </a:p>
          <a:p>
            <a:endParaRPr lang="en-US" sz="1500" dirty="0"/>
          </a:p>
          <a:p>
            <a:r>
              <a:rPr lang="en-US" sz="1500" dirty="0"/>
              <a:t>Can be generic at the level of Resources like AMI (using mappings</a:t>
            </a:r>
            <a:r>
              <a:rPr lang="en-US" sz="1500" dirty="0"/>
              <a:t>).</a:t>
            </a:r>
            <a:endParaRPr lang="en-US" sz="1500" dirty="0"/>
          </a:p>
          <a:p>
            <a:endParaRPr lang="en-US" sz="1500" dirty="0"/>
          </a:p>
          <a:p>
            <a:r>
              <a:rPr lang="en-US" sz="1500" dirty="0"/>
              <a:t>Well formed (proper JSON) and well defined (EC2 can’t have S3’s parameters)</a:t>
            </a:r>
          </a:p>
          <a:p>
            <a:endParaRPr lang="en-US" sz="1500" dirty="0"/>
          </a:p>
          <a:p>
            <a:r>
              <a:rPr lang="en-US" sz="1500" dirty="0"/>
              <a:t>EC2 AMI must be in the same region,  if not STACK DEPLOY ERROR will be reported</a:t>
            </a:r>
          </a:p>
          <a:p>
            <a:endParaRPr lang="en-US" sz="1500" dirty="0"/>
          </a:p>
        </p:txBody>
      </p:sp>
    </p:spTree>
    <p:extLst>
      <p:ext uri="{BB962C8B-B14F-4D97-AF65-F5344CB8AC3E}">
        <p14:creationId xmlns:p14="http://schemas.microsoft.com/office/powerpoint/2010/main" val="2096224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Gotcha (3/4)</a:t>
            </a:r>
          </a:p>
        </p:txBody>
      </p:sp>
      <p:sp>
        <p:nvSpPr>
          <p:cNvPr id="3" name="Content Placeholder 2"/>
          <p:cNvSpPr>
            <a:spLocks noGrp="1"/>
          </p:cNvSpPr>
          <p:nvPr>
            <p:ph idx="1"/>
          </p:nvPr>
        </p:nvSpPr>
        <p:spPr/>
        <p:txBody>
          <a:bodyPr/>
          <a:lstStyle/>
          <a:p>
            <a:r>
              <a:rPr lang="en-US" sz="1500" dirty="0"/>
              <a:t>Template is verified before deploying (any errors in JSON structure or AWS JSON </a:t>
            </a:r>
            <a:r>
              <a:rPr lang="en-US" sz="1500" dirty="0"/>
              <a:t>semantics </a:t>
            </a:r>
            <a:r>
              <a:rPr lang="en-US" sz="1500" dirty="0"/>
              <a:t>is taken care) and will forbid the deployment.</a:t>
            </a:r>
          </a:p>
          <a:p>
            <a:endParaRPr lang="en-US" sz="1500" dirty="0"/>
          </a:p>
          <a:p>
            <a:r>
              <a:rPr lang="en-US" sz="1500" dirty="0"/>
              <a:t>Dynamic error like (user has no permission to create S3 bucket) will fail at during deployment.</a:t>
            </a:r>
          </a:p>
          <a:p>
            <a:endParaRPr lang="en-US" sz="1500" dirty="0"/>
          </a:p>
          <a:p>
            <a:r>
              <a:rPr lang="en-US" sz="1500" dirty="0"/>
              <a:t>Failed deployments can be halted at error or rolled back</a:t>
            </a:r>
          </a:p>
          <a:p>
            <a:endParaRPr lang="en-US" sz="1500" dirty="0"/>
          </a:p>
        </p:txBody>
      </p:sp>
    </p:spTree>
    <p:extLst>
      <p:ext uri="{BB962C8B-B14F-4D97-AF65-F5344CB8AC3E}">
        <p14:creationId xmlns:p14="http://schemas.microsoft.com/office/powerpoint/2010/main" val="19813801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Gotcha (4/4)</a:t>
            </a:r>
          </a:p>
        </p:txBody>
      </p:sp>
      <p:sp>
        <p:nvSpPr>
          <p:cNvPr id="3" name="Content Placeholder 2"/>
          <p:cNvSpPr>
            <a:spLocks noGrp="1"/>
          </p:cNvSpPr>
          <p:nvPr>
            <p:ph idx="1"/>
          </p:nvPr>
        </p:nvSpPr>
        <p:spPr/>
        <p:txBody>
          <a:bodyPr/>
          <a:lstStyle/>
          <a:p>
            <a:r>
              <a:rPr lang="en-US" sz="1500" dirty="0"/>
              <a:t>App level dependencies like create DB first then create web server will be done via wait signal.</a:t>
            </a:r>
          </a:p>
          <a:p>
            <a:endParaRPr lang="en-US" sz="1500" dirty="0"/>
          </a:p>
          <a:p>
            <a:r>
              <a:rPr lang="en-US" sz="1500" dirty="0" err="1"/>
              <a:t>Init</a:t>
            </a:r>
            <a:r>
              <a:rPr lang="en-US" sz="1500" dirty="0"/>
              <a:t> Scripts only available for Amazon Linux</a:t>
            </a:r>
          </a:p>
          <a:p>
            <a:endParaRPr lang="en-US" sz="1500" dirty="0"/>
          </a:p>
          <a:p>
            <a:r>
              <a:rPr lang="en-US" sz="1500" dirty="0"/>
              <a:t>Windows (open source) available, no support</a:t>
            </a:r>
          </a:p>
          <a:p>
            <a:endParaRPr lang="en-US" sz="1500" dirty="0"/>
          </a:p>
          <a:p>
            <a:r>
              <a:rPr lang="en-US" sz="1500" dirty="0"/>
              <a:t>Everything inside AWS is a resource including SG, </a:t>
            </a:r>
            <a:r>
              <a:rPr lang="en-US" sz="1500" dirty="0" err="1"/>
              <a:t>GatewayAttachment</a:t>
            </a:r>
            <a:r>
              <a:rPr lang="en-US" sz="1500" dirty="0"/>
              <a:t>, </a:t>
            </a:r>
            <a:r>
              <a:rPr lang="en-US" sz="1500" dirty="0" err="1"/>
              <a:t>ElasticIPAttachment</a:t>
            </a:r>
            <a:r>
              <a:rPr lang="en-US" sz="1500" dirty="0"/>
              <a:t> etc.</a:t>
            </a:r>
          </a:p>
          <a:p>
            <a:endParaRPr lang="en-US" sz="1500" dirty="0"/>
          </a:p>
        </p:txBody>
      </p:sp>
    </p:spTree>
    <p:extLst>
      <p:ext uri="{BB962C8B-B14F-4D97-AF65-F5344CB8AC3E}">
        <p14:creationId xmlns:p14="http://schemas.microsoft.com/office/powerpoint/2010/main" val="4119510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of Applicability of Cloud Formation</a:t>
            </a:r>
            <a:endParaRPr lang="en-US" dirty="0"/>
          </a:p>
        </p:txBody>
      </p:sp>
      <p:sp>
        <p:nvSpPr>
          <p:cNvPr id="3" name="Content Placeholder 2"/>
          <p:cNvSpPr>
            <a:spLocks noGrp="1"/>
          </p:cNvSpPr>
          <p:nvPr>
            <p:ph idx="1"/>
          </p:nvPr>
        </p:nvSpPr>
        <p:spPr/>
        <p:txBody>
          <a:bodyPr/>
          <a:lstStyle/>
          <a:p>
            <a:r>
              <a:rPr lang="en-US" sz="1500" dirty="0"/>
              <a:t>Write once, deploy several times and continue your work</a:t>
            </a:r>
          </a:p>
          <a:p>
            <a:r>
              <a:rPr lang="en-US" sz="1500" dirty="0"/>
              <a:t>Offload laborious work of building AWS infra stack every time ( set up </a:t>
            </a:r>
            <a:r>
              <a:rPr lang="en-US" sz="1500" dirty="0" err="1"/>
              <a:t>Hadoop</a:t>
            </a:r>
            <a:r>
              <a:rPr lang="en-US" sz="1500" dirty="0"/>
              <a:t> and run the MR, everyday for 2 hours)</a:t>
            </a:r>
          </a:p>
          <a:p>
            <a:r>
              <a:rPr lang="en-US" sz="1500" dirty="0"/>
              <a:t>Start for a REGION take it to other REGION with just replacing AMI and AZ</a:t>
            </a:r>
          </a:p>
          <a:p>
            <a:r>
              <a:rPr lang="en-US" sz="1500" dirty="0"/>
              <a:t>Have a library of templates for common / frequently deployed stacks</a:t>
            </a:r>
            <a:r>
              <a:rPr lang="en-US" sz="1500" dirty="0"/>
              <a:t>.</a:t>
            </a:r>
            <a:endParaRPr lang="en-US" sz="1500" dirty="0"/>
          </a:p>
        </p:txBody>
      </p:sp>
    </p:spTree>
    <p:extLst>
      <p:ext uri="{BB962C8B-B14F-4D97-AF65-F5344CB8AC3E}">
        <p14:creationId xmlns:p14="http://schemas.microsoft.com/office/powerpoint/2010/main" val="17856091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http://aws.amazon.com/cloudformation</a:t>
            </a:r>
            <a:r>
              <a:rPr lang="en-US" dirty="0" smtClean="0">
                <a:hlinkClick r:id="rId2"/>
              </a:rPr>
              <a:t>/</a:t>
            </a:r>
            <a:r>
              <a:rPr lang="en-US" dirty="0" smtClean="0"/>
              <a:t> </a:t>
            </a:r>
            <a:endParaRPr lang="en-US" dirty="0"/>
          </a:p>
          <a:p>
            <a:r>
              <a:rPr lang="en-US" dirty="0">
                <a:hlinkClick r:id="rId3"/>
              </a:rPr>
              <a:t>http://</a:t>
            </a:r>
            <a:r>
              <a:rPr lang="en-US" dirty="0" smtClean="0">
                <a:hlinkClick r:id="rId3"/>
              </a:rPr>
              <a:t>docs.aws.amazon.com/AWSCloudFormation/latest/UserGuide/Welcome.html</a:t>
            </a:r>
            <a:r>
              <a:rPr lang="en-US" dirty="0" smtClean="0"/>
              <a:t> </a:t>
            </a:r>
            <a:endParaRPr lang="en-US" dirty="0"/>
          </a:p>
          <a:p>
            <a:r>
              <a:rPr lang="en-US" dirty="0">
                <a:hlinkClick r:id="rId4"/>
              </a:rPr>
              <a:t>http://</a:t>
            </a:r>
            <a:r>
              <a:rPr lang="en-US" dirty="0" smtClean="0">
                <a:hlinkClick r:id="rId4"/>
              </a:rPr>
              <a:t>aws.amazon.com/developertools/6460180344805680</a:t>
            </a: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3964216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4340" y="356723"/>
            <a:ext cx="5806652" cy="511119"/>
          </a:xfrm>
          <a:prstGeom prst="rect">
            <a:avLst/>
          </a:prstGeom>
        </p:spPr>
        <p:txBody>
          <a:bodyPr vert="horz" wrap="none" lIns="0" tIns="0" rIns="0" bIns="0" rtlCol="0">
            <a:spAutoFit/>
          </a:bodyPr>
          <a:lstStyle/>
          <a:p>
            <a:pPr marL="0">
              <a:lnSpc>
                <a:spcPct val="100000"/>
              </a:lnSpc>
            </a:pPr>
            <a:r>
              <a:rPr sz="3240" b="1" spc="10" dirty="0">
                <a:solidFill>
                  <a:srgbClr val="F1A42C"/>
                </a:solidFill>
                <a:latin typeface="Arial"/>
                <a:cs typeface="Arial"/>
              </a:rPr>
              <a:t>AWS  Elastic  Beanstalk  (EB)</a:t>
            </a:r>
            <a:endParaRPr sz="3200">
              <a:latin typeface="Arial"/>
              <a:cs typeface="Arial"/>
            </a:endParaRPr>
          </a:p>
        </p:txBody>
      </p:sp>
      <p:pic>
        <p:nvPicPr>
          <p:cNvPr id="2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97" y="1244727"/>
            <a:ext cx="56591" cy="56515"/>
          </a:xfrm>
          <a:prstGeom prst="rect">
            <a:avLst/>
          </a:prstGeom>
        </p:spPr>
      </p:pic>
      <p:pic>
        <p:nvPicPr>
          <p:cNvPr id="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92" y="1085088"/>
            <a:ext cx="7834287" cy="3747516"/>
          </a:xfrm>
          <a:prstGeom prst="rect">
            <a:avLst/>
          </a:prstGeom>
        </p:spPr>
      </p:pic>
      <p:pic>
        <p:nvPicPr>
          <p:cNvPr id="3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97" y="1595246"/>
            <a:ext cx="56591" cy="56515"/>
          </a:xfrm>
          <a:prstGeom prst="rect">
            <a:avLst/>
          </a:prstGeom>
        </p:spPr>
      </p:pic>
      <p:pic>
        <p:nvPicPr>
          <p:cNvPr id="3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397" y="2235327"/>
            <a:ext cx="56591" cy="56515"/>
          </a:xfrm>
          <a:prstGeom prst="rect">
            <a:avLst/>
          </a:prstGeom>
        </p:spPr>
      </p:pic>
      <p:pic>
        <p:nvPicPr>
          <p:cNvPr id="33"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397" y="2875407"/>
            <a:ext cx="56591" cy="565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101242" y="1097198"/>
            <a:ext cx="7082241" cy="567304"/>
          </a:xfrm>
          <a:prstGeom prst="rect">
            <a:avLst/>
          </a:prstGeom>
        </p:spPr>
        <p:txBody>
          <a:bodyPr vert="horz" wrap="none" lIns="0" tIns="0" rIns="0" bIns="0" rtlCol="0">
            <a:spAutoFit/>
          </a:bodyPr>
          <a:lstStyle/>
          <a:p>
            <a:pPr marL="0">
              <a:lnSpc>
                <a:spcPct val="100000"/>
              </a:lnSpc>
            </a:pPr>
            <a:r>
              <a:rPr sz="3850" b="1" spc="10" dirty="0">
                <a:solidFill>
                  <a:srgbClr val="F1A42C"/>
                </a:solidFill>
                <a:latin typeface="Arial"/>
                <a:cs typeface="Arial"/>
              </a:rPr>
              <a:t>Benefits  of  Elastic  Beanstalk</a:t>
            </a:r>
            <a:endParaRPr sz="3800">
              <a:latin typeface="Arial"/>
              <a:cs typeface="Arial"/>
            </a:endParaRPr>
          </a:p>
        </p:txBody>
      </p:sp>
      <p:sp>
        <p:nvSpPr>
          <p:cNvPr id="3" name="text 1"/>
          <p:cNvSpPr txBox="1"/>
          <p:nvPr/>
        </p:nvSpPr>
        <p:spPr>
          <a:xfrm>
            <a:off x="2723134" y="1962828"/>
            <a:ext cx="3555492" cy="340518"/>
          </a:xfrm>
          <a:prstGeom prst="rect">
            <a:avLst/>
          </a:prstGeom>
        </p:spPr>
        <p:txBody>
          <a:bodyPr vert="horz" wrap="none" lIns="0" tIns="0" rIns="0" bIns="0" rtlCol="0">
            <a:spAutoFit/>
          </a:bodyPr>
          <a:lstStyle/>
          <a:p>
            <a:pPr marL="0">
              <a:lnSpc>
                <a:spcPct val="100000"/>
              </a:lnSpc>
            </a:pPr>
            <a:r>
              <a:rPr sz="2280" spc="10" dirty="0">
                <a:solidFill>
                  <a:srgbClr val="007BBB"/>
                </a:solidFill>
                <a:latin typeface="Arial"/>
                <a:cs typeface="Arial"/>
              </a:rPr>
              <a:t>Focus  on  your  application</a:t>
            </a:r>
            <a:endParaRPr sz="2200">
              <a:latin typeface="Arial"/>
              <a:cs typeface="Arial"/>
            </a:endParaRPr>
          </a:p>
        </p:txBody>
      </p:sp>
      <p:sp>
        <p:nvSpPr>
          <p:cNvPr id="4" name="text 1"/>
          <p:cNvSpPr txBox="1"/>
          <p:nvPr/>
        </p:nvSpPr>
        <p:spPr>
          <a:xfrm>
            <a:off x="1492885" y="2438040"/>
            <a:ext cx="6015474" cy="340859"/>
          </a:xfrm>
          <a:prstGeom prst="rect">
            <a:avLst/>
          </a:prstGeom>
        </p:spPr>
        <p:txBody>
          <a:bodyPr vert="horz" wrap="none" lIns="0" tIns="0" rIns="0" bIns="0" rtlCol="0">
            <a:spAutoFit/>
          </a:bodyPr>
          <a:lstStyle/>
          <a:p>
            <a:pPr marL="0">
              <a:lnSpc>
                <a:spcPct val="100000"/>
              </a:lnSpc>
            </a:pPr>
            <a:r>
              <a:rPr sz="2190" spc="10" dirty="0">
                <a:solidFill>
                  <a:srgbClr val="007BBB"/>
                </a:solidFill>
                <a:latin typeface="Arial"/>
                <a:cs typeface="Arial"/>
              </a:rPr>
              <a:t>Focus  on  what  makes  your  business  unique</a:t>
            </a:r>
            <a:endParaRPr sz="2100">
              <a:latin typeface="Arial"/>
              <a:cs typeface="Arial"/>
            </a:endParaRPr>
          </a:p>
        </p:txBody>
      </p:sp>
      <p:sp>
        <p:nvSpPr>
          <p:cNvPr id="5" name="text 1"/>
          <p:cNvSpPr txBox="1"/>
          <p:nvPr/>
        </p:nvSpPr>
        <p:spPr>
          <a:xfrm>
            <a:off x="858926" y="2914058"/>
            <a:ext cx="7367980" cy="340519"/>
          </a:xfrm>
          <a:prstGeom prst="rect">
            <a:avLst/>
          </a:prstGeom>
        </p:spPr>
        <p:txBody>
          <a:bodyPr vert="horz" wrap="none" lIns="0" tIns="0" rIns="0" bIns="0" rtlCol="0">
            <a:spAutoFit/>
          </a:bodyPr>
          <a:lstStyle/>
          <a:p>
            <a:pPr marL="0">
              <a:lnSpc>
                <a:spcPct val="100000"/>
              </a:lnSpc>
            </a:pPr>
            <a:r>
              <a:rPr sz="2280" spc="10" dirty="0">
                <a:solidFill>
                  <a:srgbClr val="007BBB"/>
                </a:solidFill>
                <a:latin typeface="Arial"/>
                <a:cs typeface="Arial"/>
              </a:rPr>
              <a:t>Focus  on  innovation,  not  undifferentiated  heavy  lifting  </a:t>
            </a:r>
            <a:endParaRPr sz="2200">
              <a:latin typeface="Arial"/>
              <a:cs typeface="Arial"/>
            </a:endParaRPr>
          </a:p>
        </p:txBody>
      </p:sp>
      <p:sp>
        <p:nvSpPr>
          <p:cNvPr id="6" name="text 1"/>
          <p:cNvSpPr txBox="1"/>
          <p:nvPr/>
        </p:nvSpPr>
        <p:spPr>
          <a:xfrm>
            <a:off x="1812925" y="3389546"/>
            <a:ext cx="5374513" cy="340519"/>
          </a:xfrm>
          <a:prstGeom prst="rect">
            <a:avLst/>
          </a:prstGeom>
        </p:spPr>
        <p:txBody>
          <a:bodyPr vert="horz" wrap="none" lIns="0" tIns="0" rIns="0" bIns="0" rtlCol="0">
            <a:spAutoFit/>
          </a:bodyPr>
          <a:lstStyle/>
          <a:p>
            <a:pPr marL="0">
              <a:lnSpc>
                <a:spcPct val="100000"/>
              </a:lnSpc>
            </a:pPr>
            <a:r>
              <a:rPr sz="2190" spc="10" dirty="0">
                <a:solidFill>
                  <a:srgbClr val="007BBB"/>
                </a:solidFill>
                <a:latin typeface="Arial"/>
                <a:cs typeface="Arial"/>
              </a:rPr>
              <a:t>Spend  developer  time  in  the  right  place</a:t>
            </a:r>
            <a:endParaRPr sz="2100">
              <a:latin typeface="Arial"/>
              <a:cs typeface="Arial"/>
            </a:endParaRPr>
          </a:p>
        </p:txBody>
      </p:sp>
      <p:sp>
        <p:nvSpPr>
          <p:cNvPr id="7" name="text 1"/>
          <p:cNvSpPr txBox="1"/>
          <p:nvPr/>
        </p:nvSpPr>
        <p:spPr>
          <a:xfrm>
            <a:off x="2407285" y="3865390"/>
            <a:ext cx="4184599" cy="340518"/>
          </a:xfrm>
          <a:prstGeom prst="rect">
            <a:avLst/>
          </a:prstGeom>
        </p:spPr>
        <p:txBody>
          <a:bodyPr vert="horz" wrap="none" lIns="0" tIns="0" rIns="0" bIns="0" rtlCol="0">
            <a:spAutoFit/>
          </a:bodyPr>
          <a:lstStyle/>
          <a:p>
            <a:pPr marL="0">
              <a:lnSpc>
                <a:spcPct val="100000"/>
              </a:lnSpc>
            </a:pPr>
            <a:r>
              <a:rPr sz="2190" spc="10" dirty="0">
                <a:solidFill>
                  <a:srgbClr val="007BBB"/>
                </a:solidFill>
                <a:latin typeface="Arial"/>
                <a:cs typeface="Arial"/>
              </a:rPr>
              <a:t>Automate  as  much  as  you  can</a:t>
            </a:r>
            <a:endParaRPr sz="21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15670" y="1847779"/>
            <a:ext cx="7851554" cy="1055035"/>
          </a:xfrm>
          <a:prstGeom prst="rect">
            <a:avLst/>
          </a:prstGeom>
        </p:spPr>
        <p:txBody>
          <a:bodyPr vert="horz" wrap="none" lIns="0" tIns="0" rIns="0" bIns="0" rtlCol="0">
            <a:spAutoFit/>
          </a:bodyPr>
          <a:lstStyle/>
          <a:p>
            <a:pPr marL="0">
              <a:lnSpc>
                <a:spcPct val="100000"/>
              </a:lnSpc>
            </a:pPr>
            <a:r>
              <a:rPr sz="2860" b="1" spc="10" dirty="0">
                <a:solidFill>
                  <a:srgbClr val="F1A42C"/>
                </a:solidFill>
                <a:latin typeface="Arial"/>
                <a:cs typeface="Arial"/>
              </a:rPr>
              <a:t>There’s  no  additional  charge  for</a:t>
            </a:r>
            <a:endParaRPr sz="2800">
              <a:latin typeface="Arial"/>
              <a:cs typeface="Arial"/>
            </a:endParaRPr>
          </a:p>
          <a:p>
            <a:pPr marL="1768195">
              <a:lnSpc>
                <a:spcPct val="100000"/>
              </a:lnSpc>
            </a:pPr>
            <a:r>
              <a:rPr sz="4000" b="1" spc="10" dirty="0">
                <a:solidFill>
                  <a:srgbClr val="F1A42C"/>
                </a:solidFill>
                <a:latin typeface="Arial"/>
                <a:cs typeface="Arial"/>
              </a:rPr>
              <a:t>Elastic Beanstalk</a:t>
            </a:r>
            <a:endParaRPr sz="40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34340" y="356723"/>
            <a:ext cx="6467744" cy="511119"/>
          </a:xfrm>
          <a:prstGeom prst="rect">
            <a:avLst/>
          </a:prstGeom>
        </p:spPr>
        <p:txBody>
          <a:bodyPr vert="horz" wrap="none" lIns="0" tIns="0" rIns="0" bIns="0" rtlCol="0">
            <a:spAutoFit/>
          </a:bodyPr>
          <a:lstStyle/>
          <a:p>
            <a:pPr marL="0">
              <a:lnSpc>
                <a:spcPct val="100000"/>
              </a:lnSpc>
            </a:pPr>
            <a:r>
              <a:rPr sz="3240" b="1" spc="10" dirty="0">
                <a:solidFill>
                  <a:srgbClr val="F1A42C"/>
                </a:solidFill>
                <a:latin typeface="Arial"/>
                <a:cs typeface="Arial"/>
              </a:rPr>
              <a:t>Elastic  Beanstalk  object  model</a:t>
            </a:r>
            <a:endParaRPr sz="3200">
              <a:latin typeface="Arial"/>
              <a:cs typeface="Arial"/>
            </a:endParaRPr>
          </a:p>
        </p:txBody>
      </p:sp>
      <p:sp>
        <p:nvSpPr>
          <p:cNvPr id="13" name="object 13"/>
          <p:cNvSpPr/>
          <p:nvPr/>
        </p:nvSpPr>
        <p:spPr>
          <a:xfrm>
            <a:off x="343662" y="1101090"/>
            <a:ext cx="8458200" cy="3651503"/>
          </a:xfrm>
          <a:custGeom>
            <a:avLst/>
            <a:gdLst/>
            <a:ahLst/>
            <a:cxnLst/>
            <a:rect l="l" t="t" r="r" b="b"/>
            <a:pathLst>
              <a:path w="8458200" h="3651503">
                <a:moveTo>
                  <a:pt x="0" y="310388"/>
                </a:moveTo>
                <a:cubicBezTo>
                  <a:pt x="0" y="138938"/>
                  <a:pt x="138963" y="0"/>
                  <a:pt x="310375" y="0"/>
                </a:cubicBezTo>
                <a:lnTo>
                  <a:pt x="8147812" y="0"/>
                </a:lnTo>
                <a:cubicBezTo>
                  <a:pt x="8319262" y="0"/>
                  <a:pt x="8458200" y="138938"/>
                  <a:pt x="8458200" y="310388"/>
                </a:cubicBezTo>
                <a:lnTo>
                  <a:pt x="8458200" y="3341128"/>
                </a:lnTo>
                <a:cubicBezTo>
                  <a:pt x="8458200" y="3512540"/>
                  <a:pt x="8319262" y="3651504"/>
                  <a:pt x="8147812" y="3651504"/>
                </a:cubicBezTo>
                <a:lnTo>
                  <a:pt x="310375" y="3651504"/>
                </a:lnTo>
                <a:cubicBezTo>
                  <a:pt x="138963" y="3651504"/>
                  <a:pt x="0" y="3512540"/>
                  <a:pt x="0" y="3341128"/>
                </a:cubicBezTo>
                <a:close/>
              </a:path>
            </a:pathLst>
          </a:custGeom>
          <a:solidFill>
            <a:srgbClr val="007BBB"/>
          </a:solidFill>
        </p:spPr>
        <p:txBody>
          <a:bodyPr wrap="square" lIns="0" tIns="0" rIns="0" bIns="0" rtlCol="0">
            <a:noAutofit/>
          </a:bodyPr>
          <a:lstStyle/>
          <a:p>
            <a:endParaRPr/>
          </a:p>
        </p:txBody>
      </p:sp>
      <p:sp>
        <p:nvSpPr>
          <p:cNvPr id="14" name="object 14"/>
          <p:cNvSpPr/>
          <p:nvPr/>
        </p:nvSpPr>
        <p:spPr>
          <a:xfrm>
            <a:off x="330708" y="1088136"/>
            <a:ext cx="8484108" cy="3677411"/>
          </a:xfrm>
          <a:custGeom>
            <a:avLst/>
            <a:gdLst/>
            <a:ahLst/>
            <a:cxnLst/>
            <a:rect l="l" t="t" r="r" b="b"/>
            <a:pathLst>
              <a:path w="8484108" h="3677411">
                <a:moveTo>
                  <a:pt x="12954" y="323342"/>
                </a:moveTo>
                <a:cubicBezTo>
                  <a:pt x="12954" y="151892"/>
                  <a:pt x="151917" y="12954"/>
                  <a:pt x="323329" y="12954"/>
                </a:cubicBezTo>
                <a:lnTo>
                  <a:pt x="8160766" y="12954"/>
                </a:lnTo>
                <a:cubicBezTo>
                  <a:pt x="8332216" y="12954"/>
                  <a:pt x="8471154" y="151892"/>
                  <a:pt x="8471154" y="323342"/>
                </a:cubicBezTo>
                <a:lnTo>
                  <a:pt x="8471154" y="3354082"/>
                </a:lnTo>
                <a:cubicBezTo>
                  <a:pt x="8471154" y="3525494"/>
                  <a:pt x="8332216" y="3664458"/>
                  <a:pt x="8160766" y="3664458"/>
                </a:cubicBezTo>
                <a:lnTo>
                  <a:pt x="323329" y="3664458"/>
                </a:lnTo>
                <a:cubicBezTo>
                  <a:pt x="151917" y="3664458"/>
                  <a:pt x="12954" y="3525494"/>
                  <a:pt x="12954" y="3354082"/>
                </a:cubicBezTo>
                <a:close/>
              </a:path>
            </a:pathLst>
          </a:custGeom>
          <a:ln w="25908">
            <a:solidFill>
              <a:srgbClr val="007BBB"/>
            </a:solidFill>
          </a:ln>
        </p:spPr>
        <p:txBody>
          <a:bodyPr wrap="square" lIns="0" tIns="0" rIns="0" bIns="0" rtlCol="0">
            <a:noAutofit/>
          </a:bodyPr>
          <a:lstStyle/>
          <a:p>
            <a:endParaRPr/>
          </a:p>
        </p:txBody>
      </p:sp>
      <p:pic>
        <p:nvPicPr>
          <p:cNvPr id="3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736" y="1080516"/>
            <a:ext cx="2727960" cy="867155"/>
          </a:xfrm>
          <a:prstGeom prst="rect">
            <a:avLst/>
          </a:prstGeom>
        </p:spPr>
      </p:pic>
      <p:sp>
        <p:nvSpPr>
          <p:cNvPr id="3" name="text 1"/>
          <p:cNvSpPr txBox="1"/>
          <p:nvPr/>
        </p:nvSpPr>
        <p:spPr>
          <a:xfrm>
            <a:off x="3465576" y="1221168"/>
            <a:ext cx="2243884" cy="492443"/>
          </a:xfrm>
          <a:prstGeom prst="rect">
            <a:avLst/>
          </a:prstGeom>
        </p:spPr>
        <p:txBody>
          <a:bodyPr vert="horz" wrap="none" lIns="0" tIns="0" rIns="0" bIns="0" rtlCol="0">
            <a:spAutoFit/>
          </a:bodyPr>
          <a:lstStyle/>
          <a:p>
            <a:pPr marL="0">
              <a:lnSpc>
                <a:spcPct val="100000"/>
              </a:lnSpc>
            </a:pPr>
            <a:r>
              <a:rPr sz="3200" b="1" spc="10" dirty="0">
                <a:solidFill>
                  <a:schemeClr val="bg1"/>
                </a:solidFill>
                <a:latin typeface="Arial"/>
                <a:cs typeface="Arial"/>
              </a:rPr>
              <a:t>Application</a:t>
            </a:r>
            <a:endParaRPr sz="3200">
              <a:solidFill>
                <a:schemeClr val="bg1"/>
              </a:solidFill>
              <a:latin typeface="Arial"/>
              <a:cs typeface="Arial"/>
            </a:endParaRPr>
          </a:p>
        </p:txBody>
      </p:sp>
      <p:sp>
        <p:nvSpPr>
          <p:cNvPr id="15" name="object 15"/>
          <p:cNvSpPr/>
          <p:nvPr/>
        </p:nvSpPr>
        <p:spPr>
          <a:xfrm>
            <a:off x="555498" y="1968246"/>
            <a:ext cx="2648712" cy="2651760"/>
          </a:xfrm>
          <a:custGeom>
            <a:avLst/>
            <a:gdLst/>
            <a:ahLst/>
            <a:cxnLst/>
            <a:rect l="l" t="t" r="r" b="b"/>
            <a:pathLst>
              <a:path w="2648712" h="2651760">
                <a:moveTo>
                  <a:pt x="0" y="278130"/>
                </a:moveTo>
                <a:cubicBezTo>
                  <a:pt x="0" y="124460"/>
                  <a:pt x="124510" y="0"/>
                  <a:pt x="278117" y="0"/>
                </a:cubicBezTo>
                <a:lnTo>
                  <a:pt x="2370582" y="0"/>
                </a:lnTo>
                <a:cubicBezTo>
                  <a:pt x="2524252" y="0"/>
                  <a:pt x="2648712" y="124460"/>
                  <a:pt x="2648712" y="278130"/>
                </a:cubicBezTo>
                <a:lnTo>
                  <a:pt x="2648712" y="2373642"/>
                </a:lnTo>
                <a:cubicBezTo>
                  <a:pt x="2648712" y="2527249"/>
                  <a:pt x="2524252" y="2651760"/>
                  <a:pt x="2370582" y="2651760"/>
                </a:cubicBezTo>
                <a:lnTo>
                  <a:pt x="278117" y="2651760"/>
                </a:lnTo>
                <a:cubicBezTo>
                  <a:pt x="124510" y="2651760"/>
                  <a:pt x="0" y="2527249"/>
                  <a:pt x="0" y="2373642"/>
                </a:cubicBezTo>
                <a:close/>
              </a:path>
            </a:pathLst>
          </a:custGeom>
          <a:solidFill>
            <a:srgbClr val="FDFDFD"/>
          </a:solidFill>
        </p:spPr>
        <p:txBody>
          <a:bodyPr wrap="square" lIns="0" tIns="0" rIns="0" bIns="0" rtlCol="0">
            <a:noAutofit/>
          </a:bodyPr>
          <a:lstStyle/>
          <a:p>
            <a:endParaRPr>
              <a:solidFill>
                <a:schemeClr val="bg1"/>
              </a:solidFill>
            </a:endParaRPr>
          </a:p>
        </p:txBody>
      </p:sp>
      <p:sp>
        <p:nvSpPr>
          <p:cNvPr id="16" name="object 16"/>
          <p:cNvSpPr/>
          <p:nvPr/>
        </p:nvSpPr>
        <p:spPr>
          <a:xfrm>
            <a:off x="542544" y="1955292"/>
            <a:ext cx="2674620" cy="2677668"/>
          </a:xfrm>
          <a:custGeom>
            <a:avLst/>
            <a:gdLst/>
            <a:ahLst/>
            <a:cxnLst/>
            <a:rect l="l" t="t" r="r" b="b"/>
            <a:pathLst>
              <a:path w="2674620" h="2677668">
                <a:moveTo>
                  <a:pt x="12954" y="291084"/>
                </a:moveTo>
                <a:cubicBezTo>
                  <a:pt x="12954" y="137414"/>
                  <a:pt x="137464" y="12954"/>
                  <a:pt x="291071" y="12954"/>
                </a:cubicBezTo>
                <a:lnTo>
                  <a:pt x="2383536" y="12954"/>
                </a:lnTo>
                <a:cubicBezTo>
                  <a:pt x="2537206" y="12954"/>
                  <a:pt x="2661666" y="137414"/>
                  <a:pt x="2661666" y="291084"/>
                </a:cubicBezTo>
                <a:lnTo>
                  <a:pt x="2661666" y="2386596"/>
                </a:lnTo>
                <a:cubicBezTo>
                  <a:pt x="2661666" y="2540203"/>
                  <a:pt x="2537206" y="2664714"/>
                  <a:pt x="2383536" y="2664714"/>
                </a:cubicBezTo>
                <a:lnTo>
                  <a:pt x="291071" y="2664714"/>
                </a:lnTo>
                <a:cubicBezTo>
                  <a:pt x="137464" y="2664714"/>
                  <a:pt x="12954" y="2540203"/>
                  <a:pt x="12954" y="2386596"/>
                </a:cubicBezTo>
                <a:close/>
              </a:path>
            </a:pathLst>
          </a:custGeom>
          <a:ln w="25908">
            <a:solidFill>
              <a:srgbClr val="F1A42C"/>
            </a:solidFill>
          </a:ln>
        </p:spPr>
        <p:txBody>
          <a:bodyPr wrap="square" lIns="0" tIns="0" rIns="0" bIns="0" rtlCol="0">
            <a:noAutofit/>
          </a:bodyPr>
          <a:lstStyle/>
          <a:p>
            <a:endParaRPr>
              <a:solidFill>
                <a:schemeClr val="bg1"/>
              </a:solidFill>
            </a:endParaRPr>
          </a:p>
        </p:txBody>
      </p:sp>
      <p:pic>
        <p:nvPicPr>
          <p:cNvPr id="3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32" y="1949196"/>
            <a:ext cx="1816608" cy="495300"/>
          </a:xfrm>
          <a:prstGeom prst="rect">
            <a:avLst/>
          </a:prstGeom>
        </p:spPr>
      </p:pic>
      <p:sp>
        <p:nvSpPr>
          <p:cNvPr id="4" name="text 1"/>
          <p:cNvSpPr txBox="1"/>
          <p:nvPr/>
        </p:nvSpPr>
        <p:spPr>
          <a:xfrm>
            <a:off x="1119225" y="2030921"/>
            <a:ext cx="1554272" cy="276999"/>
          </a:xfrm>
          <a:prstGeom prst="rect">
            <a:avLst/>
          </a:prstGeom>
        </p:spPr>
        <p:txBody>
          <a:bodyPr vert="horz" wrap="none" lIns="0" tIns="0" rIns="0" bIns="0" rtlCol="0">
            <a:spAutoFit/>
          </a:bodyPr>
          <a:lstStyle/>
          <a:p>
            <a:pPr marL="0">
              <a:lnSpc>
                <a:spcPct val="100000"/>
              </a:lnSpc>
            </a:pPr>
            <a:r>
              <a:rPr sz="1800" b="1" spc="10" dirty="0">
                <a:latin typeface="Arial"/>
                <a:cs typeface="Arial"/>
              </a:rPr>
              <a:t>Environments</a:t>
            </a:r>
            <a:endParaRPr sz="1800" dirty="0">
              <a:latin typeface="Arial"/>
              <a:cs typeface="Arial"/>
            </a:endParaRPr>
          </a:p>
        </p:txBody>
      </p:sp>
      <p:sp>
        <p:nvSpPr>
          <p:cNvPr id="5" name="text 1"/>
          <p:cNvSpPr txBox="1"/>
          <p:nvPr/>
        </p:nvSpPr>
        <p:spPr>
          <a:xfrm>
            <a:off x="704392" y="2364485"/>
            <a:ext cx="2110834" cy="820225"/>
          </a:xfrm>
          <a:prstGeom prst="rect">
            <a:avLst/>
          </a:prstGeom>
        </p:spPr>
        <p:txBody>
          <a:bodyPr vert="horz" wrap="none" lIns="0" tIns="0" rIns="0" bIns="0" rtlCol="0">
            <a:spAutoFit/>
          </a:bodyPr>
          <a:lstStyle/>
          <a:p>
            <a:pPr marL="0">
              <a:lnSpc>
                <a:spcPct val="100000"/>
              </a:lnSpc>
            </a:pPr>
            <a:r>
              <a:rPr sz="1310" spc="10" dirty="0">
                <a:latin typeface="Arial"/>
                <a:cs typeface="Arial"/>
              </a:rPr>
              <a:t>•  Infrastructure  resources</a:t>
            </a:r>
            <a:endParaRPr sz="1300" dirty="0">
              <a:latin typeface="Arial"/>
              <a:cs typeface="Arial"/>
            </a:endParaRPr>
          </a:p>
          <a:p>
            <a:pPr marL="114299">
              <a:lnSpc>
                <a:spcPct val="100000"/>
              </a:lnSpc>
            </a:pPr>
            <a:r>
              <a:rPr sz="1310" spc="10" dirty="0">
                <a:latin typeface="Arial"/>
                <a:cs typeface="Arial"/>
              </a:rPr>
              <a:t>(such  as  EC2  instances,</a:t>
            </a:r>
            <a:endParaRPr sz="1300" dirty="0">
              <a:latin typeface="Arial"/>
              <a:cs typeface="Arial"/>
            </a:endParaRPr>
          </a:p>
          <a:p>
            <a:pPr marL="114299">
              <a:lnSpc>
                <a:spcPct val="100000"/>
              </a:lnSpc>
            </a:pPr>
            <a:r>
              <a:rPr sz="1310" spc="10" dirty="0">
                <a:latin typeface="Arial"/>
                <a:cs typeface="Arial"/>
              </a:rPr>
              <a:t>ELB  load  balancers,  and</a:t>
            </a:r>
            <a:endParaRPr sz="1300" dirty="0">
              <a:latin typeface="Arial"/>
              <a:cs typeface="Arial"/>
            </a:endParaRPr>
          </a:p>
          <a:p>
            <a:pPr marL="114299">
              <a:lnSpc>
                <a:spcPct val="100000"/>
              </a:lnSpc>
            </a:pPr>
            <a:r>
              <a:rPr sz="1400" spc="10" dirty="0">
                <a:latin typeface="Arial"/>
                <a:cs typeface="Arial"/>
              </a:rPr>
              <a:t>Auto  Scaling  groups)</a:t>
            </a:r>
            <a:endParaRPr sz="1400" dirty="0">
              <a:latin typeface="Arial"/>
              <a:cs typeface="Arial"/>
            </a:endParaRPr>
          </a:p>
        </p:txBody>
      </p:sp>
      <p:sp>
        <p:nvSpPr>
          <p:cNvPr id="6" name="text 1"/>
          <p:cNvSpPr txBox="1"/>
          <p:nvPr/>
        </p:nvSpPr>
        <p:spPr>
          <a:xfrm>
            <a:off x="704392" y="3177031"/>
            <a:ext cx="2189382" cy="604653"/>
          </a:xfrm>
          <a:prstGeom prst="rect">
            <a:avLst/>
          </a:prstGeom>
        </p:spPr>
        <p:txBody>
          <a:bodyPr vert="horz" wrap="none" lIns="0" tIns="0" rIns="0" bIns="0" rtlCol="0">
            <a:spAutoFit/>
          </a:bodyPr>
          <a:lstStyle/>
          <a:p>
            <a:pPr marL="0">
              <a:lnSpc>
                <a:spcPct val="100000"/>
              </a:lnSpc>
            </a:pPr>
            <a:r>
              <a:rPr sz="1310" spc="10" dirty="0">
                <a:latin typeface="Arial"/>
                <a:cs typeface="Arial"/>
              </a:rPr>
              <a:t>•  Runs  a  single  application</a:t>
            </a:r>
            <a:endParaRPr sz="1300" dirty="0">
              <a:latin typeface="Arial"/>
              <a:cs typeface="Arial"/>
            </a:endParaRPr>
          </a:p>
          <a:p>
            <a:pPr marL="114299">
              <a:lnSpc>
                <a:spcPct val="100000"/>
              </a:lnSpc>
            </a:pPr>
            <a:r>
              <a:rPr sz="1219" spc="10" dirty="0">
                <a:latin typeface="Arial"/>
                <a:cs typeface="Arial"/>
              </a:rPr>
              <a:t>version  at  a  time  for  better</a:t>
            </a:r>
            <a:endParaRPr sz="1200" dirty="0">
              <a:latin typeface="Arial"/>
              <a:cs typeface="Arial"/>
            </a:endParaRPr>
          </a:p>
          <a:p>
            <a:pPr marL="114299">
              <a:lnSpc>
                <a:spcPct val="100000"/>
              </a:lnSpc>
            </a:pPr>
            <a:r>
              <a:rPr sz="1400" spc="10" dirty="0">
                <a:latin typeface="Arial"/>
                <a:cs typeface="Arial"/>
              </a:rPr>
              <a:t>scalability</a:t>
            </a:r>
            <a:endParaRPr sz="1400" dirty="0">
              <a:latin typeface="Arial"/>
              <a:cs typeface="Arial"/>
            </a:endParaRPr>
          </a:p>
        </p:txBody>
      </p:sp>
      <p:sp>
        <p:nvSpPr>
          <p:cNvPr id="7" name="text 1"/>
          <p:cNvSpPr txBox="1"/>
          <p:nvPr/>
        </p:nvSpPr>
        <p:spPr>
          <a:xfrm>
            <a:off x="704392" y="3804945"/>
            <a:ext cx="2262158" cy="623248"/>
          </a:xfrm>
          <a:prstGeom prst="rect">
            <a:avLst/>
          </a:prstGeom>
        </p:spPr>
        <p:txBody>
          <a:bodyPr vert="horz" wrap="none" lIns="0" tIns="0" rIns="0" bIns="0" rtlCol="0">
            <a:spAutoFit/>
          </a:bodyPr>
          <a:lstStyle/>
          <a:p>
            <a:pPr marL="0">
              <a:lnSpc>
                <a:spcPct val="100000"/>
              </a:lnSpc>
            </a:pPr>
            <a:r>
              <a:rPr sz="1370" spc="10" dirty="0">
                <a:latin typeface="Arial"/>
                <a:cs typeface="Arial"/>
              </a:rPr>
              <a:t>•  An  application  can  have</a:t>
            </a:r>
            <a:endParaRPr sz="1300">
              <a:latin typeface="Arial"/>
              <a:cs typeface="Arial"/>
            </a:endParaRPr>
          </a:p>
          <a:p>
            <a:pPr marL="114299">
              <a:lnSpc>
                <a:spcPct val="100000"/>
              </a:lnSpc>
            </a:pPr>
            <a:r>
              <a:rPr sz="1370" spc="10" dirty="0">
                <a:latin typeface="Arial"/>
                <a:cs typeface="Arial"/>
              </a:rPr>
              <a:t>many  environments  (such</a:t>
            </a:r>
            <a:endParaRPr sz="1300">
              <a:latin typeface="Arial"/>
              <a:cs typeface="Arial"/>
            </a:endParaRPr>
          </a:p>
          <a:p>
            <a:pPr marL="114299">
              <a:lnSpc>
                <a:spcPct val="100000"/>
              </a:lnSpc>
            </a:pPr>
            <a:r>
              <a:rPr sz="1310" spc="10" dirty="0">
                <a:latin typeface="Arial"/>
                <a:cs typeface="Arial"/>
              </a:rPr>
              <a:t>as  staging  and  production)</a:t>
            </a:r>
            <a:endParaRPr sz="1300">
              <a:latin typeface="Arial"/>
              <a:cs typeface="Arial"/>
            </a:endParaRPr>
          </a:p>
        </p:txBody>
      </p:sp>
      <p:sp>
        <p:nvSpPr>
          <p:cNvPr id="17" name="object 17"/>
          <p:cNvSpPr/>
          <p:nvPr/>
        </p:nvSpPr>
        <p:spPr>
          <a:xfrm>
            <a:off x="3245358" y="1968246"/>
            <a:ext cx="2648712" cy="2651760"/>
          </a:xfrm>
          <a:custGeom>
            <a:avLst/>
            <a:gdLst/>
            <a:ahLst/>
            <a:cxnLst/>
            <a:rect l="l" t="t" r="r" b="b"/>
            <a:pathLst>
              <a:path w="2648712" h="2651760">
                <a:moveTo>
                  <a:pt x="0" y="278130"/>
                </a:moveTo>
                <a:cubicBezTo>
                  <a:pt x="0" y="124460"/>
                  <a:pt x="124460" y="0"/>
                  <a:pt x="278130" y="0"/>
                </a:cubicBezTo>
                <a:lnTo>
                  <a:pt x="2370582" y="0"/>
                </a:lnTo>
                <a:cubicBezTo>
                  <a:pt x="2524252" y="0"/>
                  <a:pt x="2648712" y="124460"/>
                  <a:pt x="2648712" y="278130"/>
                </a:cubicBezTo>
                <a:lnTo>
                  <a:pt x="2648712" y="2373642"/>
                </a:lnTo>
                <a:cubicBezTo>
                  <a:pt x="2648712" y="2527249"/>
                  <a:pt x="2524252" y="2651760"/>
                  <a:pt x="2370582" y="2651760"/>
                </a:cubicBezTo>
                <a:lnTo>
                  <a:pt x="278130" y="2651760"/>
                </a:lnTo>
                <a:cubicBezTo>
                  <a:pt x="124460" y="2651760"/>
                  <a:pt x="0" y="2527249"/>
                  <a:pt x="0" y="2373642"/>
                </a:cubicBezTo>
                <a:close/>
              </a:path>
            </a:pathLst>
          </a:custGeom>
          <a:solidFill>
            <a:srgbClr val="FDFDFD"/>
          </a:solidFill>
        </p:spPr>
        <p:txBody>
          <a:bodyPr wrap="square" lIns="0" tIns="0" rIns="0" bIns="0" rtlCol="0">
            <a:noAutofit/>
          </a:bodyPr>
          <a:lstStyle/>
          <a:p>
            <a:endParaRPr>
              <a:solidFill>
                <a:schemeClr val="bg1"/>
              </a:solidFill>
            </a:endParaRPr>
          </a:p>
        </p:txBody>
      </p:sp>
      <p:sp>
        <p:nvSpPr>
          <p:cNvPr id="18" name="object 18"/>
          <p:cNvSpPr/>
          <p:nvPr/>
        </p:nvSpPr>
        <p:spPr>
          <a:xfrm>
            <a:off x="3232403" y="1955292"/>
            <a:ext cx="2674620" cy="2677668"/>
          </a:xfrm>
          <a:custGeom>
            <a:avLst/>
            <a:gdLst/>
            <a:ahLst/>
            <a:cxnLst/>
            <a:rect l="l" t="t" r="r" b="b"/>
            <a:pathLst>
              <a:path w="2674620" h="2677668">
                <a:moveTo>
                  <a:pt x="12955" y="291084"/>
                </a:moveTo>
                <a:cubicBezTo>
                  <a:pt x="12955" y="137414"/>
                  <a:pt x="137415" y="12954"/>
                  <a:pt x="291085" y="12954"/>
                </a:cubicBezTo>
                <a:lnTo>
                  <a:pt x="2383537" y="12954"/>
                </a:lnTo>
                <a:cubicBezTo>
                  <a:pt x="2537207" y="12954"/>
                  <a:pt x="2661667" y="137414"/>
                  <a:pt x="2661667" y="291084"/>
                </a:cubicBezTo>
                <a:lnTo>
                  <a:pt x="2661667" y="2386596"/>
                </a:lnTo>
                <a:cubicBezTo>
                  <a:pt x="2661667" y="2540203"/>
                  <a:pt x="2537207" y="2664714"/>
                  <a:pt x="2383537" y="2664714"/>
                </a:cubicBezTo>
                <a:lnTo>
                  <a:pt x="291085" y="2664714"/>
                </a:lnTo>
                <a:cubicBezTo>
                  <a:pt x="137415" y="2664714"/>
                  <a:pt x="12955" y="2540203"/>
                  <a:pt x="12955" y="2386596"/>
                </a:cubicBezTo>
                <a:close/>
              </a:path>
            </a:pathLst>
          </a:custGeom>
          <a:ln w="25908">
            <a:solidFill>
              <a:srgbClr val="F1A42C"/>
            </a:solidFill>
          </a:ln>
        </p:spPr>
        <p:txBody>
          <a:bodyPr wrap="square" lIns="0" tIns="0" rIns="0" bIns="0" rtlCol="0">
            <a:noAutofit/>
          </a:bodyPr>
          <a:lstStyle/>
          <a:p>
            <a:endParaRPr>
              <a:solidFill>
                <a:schemeClr val="bg1"/>
              </a:solidFill>
            </a:endParaRPr>
          </a:p>
        </p:txBody>
      </p:sp>
      <p:sp>
        <p:nvSpPr>
          <p:cNvPr id="8" name="text 1"/>
          <p:cNvSpPr txBox="1"/>
          <p:nvPr/>
        </p:nvSpPr>
        <p:spPr>
          <a:xfrm>
            <a:off x="3456667" y="2024230"/>
            <a:ext cx="2282356" cy="267766"/>
          </a:xfrm>
          <a:prstGeom prst="rect">
            <a:avLst/>
          </a:prstGeom>
        </p:spPr>
        <p:txBody>
          <a:bodyPr vert="horz" wrap="none" lIns="0" tIns="0" rIns="0" bIns="0" rtlCol="0">
            <a:spAutoFit/>
          </a:bodyPr>
          <a:lstStyle/>
          <a:p>
            <a:pPr marL="0">
              <a:lnSpc>
                <a:spcPct val="100000"/>
              </a:lnSpc>
            </a:pPr>
            <a:r>
              <a:rPr sz="1740" b="1" spc="10" dirty="0">
                <a:latin typeface="Arial"/>
                <a:cs typeface="Arial"/>
              </a:rPr>
              <a:t>Application  versions</a:t>
            </a:r>
            <a:endParaRPr sz="1700" dirty="0">
              <a:latin typeface="Arial"/>
              <a:cs typeface="Arial"/>
            </a:endParaRPr>
          </a:p>
        </p:txBody>
      </p:sp>
      <p:sp>
        <p:nvSpPr>
          <p:cNvPr id="9" name="text 1"/>
          <p:cNvSpPr txBox="1"/>
          <p:nvPr/>
        </p:nvSpPr>
        <p:spPr>
          <a:xfrm>
            <a:off x="3395218" y="2364104"/>
            <a:ext cx="1508362" cy="210827"/>
          </a:xfrm>
          <a:prstGeom prst="rect">
            <a:avLst/>
          </a:prstGeom>
        </p:spPr>
        <p:txBody>
          <a:bodyPr vert="horz" wrap="none" lIns="0" tIns="0" rIns="0" bIns="0" rtlCol="0">
            <a:spAutoFit/>
          </a:bodyPr>
          <a:lstStyle/>
          <a:p>
            <a:pPr marL="0">
              <a:lnSpc>
                <a:spcPct val="100000"/>
              </a:lnSpc>
            </a:pPr>
            <a:r>
              <a:rPr sz="1370" spc="10" dirty="0">
                <a:latin typeface="Arial"/>
                <a:cs typeface="Arial"/>
              </a:rPr>
              <a:t>•  Application  code</a:t>
            </a:r>
            <a:endParaRPr sz="1300">
              <a:latin typeface="Arial"/>
              <a:cs typeface="Arial"/>
            </a:endParaRPr>
          </a:p>
        </p:txBody>
      </p:sp>
      <p:sp>
        <p:nvSpPr>
          <p:cNvPr id="10" name="text 1"/>
          <p:cNvSpPr txBox="1"/>
          <p:nvPr/>
        </p:nvSpPr>
        <p:spPr>
          <a:xfrm>
            <a:off x="3395218" y="2623184"/>
            <a:ext cx="1896673" cy="201594"/>
          </a:xfrm>
          <a:prstGeom prst="rect">
            <a:avLst/>
          </a:prstGeom>
        </p:spPr>
        <p:txBody>
          <a:bodyPr vert="horz" wrap="none" lIns="0" tIns="0" rIns="0" bIns="0" rtlCol="0">
            <a:spAutoFit/>
          </a:bodyPr>
          <a:lstStyle/>
          <a:p>
            <a:pPr marL="0">
              <a:lnSpc>
                <a:spcPct val="100000"/>
              </a:lnSpc>
            </a:pPr>
            <a:r>
              <a:rPr sz="1310" spc="10" dirty="0">
                <a:latin typeface="Arial"/>
                <a:cs typeface="Arial"/>
              </a:rPr>
              <a:t>•  Stored  in  Amazon  S3</a:t>
            </a:r>
            <a:endParaRPr sz="1300">
              <a:latin typeface="Arial"/>
              <a:cs typeface="Arial"/>
            </a:endParaRPr>
          </a:p>
        </p:txBody>
      </p:sp>
      <p:sp>
        <p:nvSpPr>
          <p:cNvPr id="11" name="text 1"/>
          <p:cNvSpPr txBox="1"/>
          <p:nvPr/>
        </p:nvSpPr>
        <p:spPr>
          <a:xfrm>
            <a:off x="3395218" y="2883512"/>
            <a:ext cx="2424382" cy="843308"/>
          </a:xfrm>
          <a:prstGeom prst="rect">
            <a:avLst/>
          </a:prstGeom>
        </p:spPr>
        <p:txBody>
          <a:bodyPr vert="horz" wrap="none" lIns="0" tIns="0" rIns="0" bIns="0" rtlCol="0">
            <a:spAutoFit/>
          </a:bodyPr>
          <a:lstStyle/>
          <a:p>
            <a:pPr marL="0">
              <a:lnSpc>
                <a:spcPct val="100000"/>
              </a:lnSpc>
            </a:pPr>
            <a:r>
              <a:rPr sz="1370" spc="10" dirty="0">
                <a:latin typeface="Arial"/>
                <a:cs typeface="Arial"/>
              </a:rPr>
              <a:t>•  An  application  can  have</a:t>
            </a:r>
            <a:endParaRPr sz="1300" dirty="0">
              <a:latin typeface="Arial"/>
              <a:cs typeface="Arial"/>
            </a:endParaRPr>
          </a:p>
          <a:p>
            <a:pPr marL="114300">
              <a:lnSpc>
                <a:spcPct val="100000"/>
              </a:lnSpc>
            </a:pPr>
            <a:r>
              <a:rPr sz="1400" spc="10" dirty="0">
                <a:latin typeface="Arial"/>
                <a:cs typeface="Arial"/>
              </a:rPr>
              <a:t>many  application  versions</a:t>
            </a:r>
            <a:endParaRPr sz="1400" dirty="0">
              <a:latin typeface="Arial"/>
              <a:cs typeface="Arial"/>
            </a:endParaRPr>
          </a:p>
          <a:p>
            <a:pPr marL="114300">
              <a:lnSpc>
                <a:spcPct val="100000"/>
              </a:lnSpc>
            </a:pPr>
            <a:r>
              <a:rPr sz="1310" spc="10" dirty="0">
                <a:latin typeface="Arial"/>
                <a:cs typeface="Arial"/>
              </a:rPr>
              <a:t>(easy  to  rollback  to  previous</a:t>
            </a:r>
            <a:endParaRPr sz="1300" dirty="0">
              <a:latin typeface="Arial"/>
              <a:cs typeface="Arial"/>
            </a:endParaRPr>
          </a:p>
          <a:p>
            <a:pPr marL="114300">
              <a:lnSpc>
                <a:spcPct val="100000"/>
              </a:lnSpc>
            </a:pPr>
            <a:r>
              <a:rPr sz="1400" spc="10" dirty="0">
                <a:latin typeface="Arial"/>
                <a:cs typeface="Arial"/>
              </a:rPr>
              <a:t>versions)</a:t>
            </a:r>
            <a:endParaRPr sz="1400" dirty="0">
              <a:latin typeface="Arial"/>
              <a:cs typeface="Arial"/>
            </a:endParaRPr>
          </a:p>
        </p:txBody>
      </p:sp>
      <p:sp>
        <p:nvSpPr>
          <p:cNvPr id="19" name="object 19"/>
          <p:cNvSpPr/>
          <p:nvPr/>
        </p:nvSpPr>
        <p:spPr>
          <a:xfrm>
            <a:off x="5935218" y="1968246"/>
            <a:ext cx="2648712" cy="2651760"/>
          </a:xfrm>
          <a:custGeom>
            <a:avLst/>
            <a:gdLst/>
            <a:ahLst/>
            <a:cxnLst/>
            <a:rect l="l" t="t" r="r" b="b"/>
            <a:pathLst>
              <a:path w="2648712" h="2651760">
                <a:moveTo>
                  <a:pt x="0" y="278130"/>
                </a:moveTo>
                <a:cubicBezTo>
                  <a:pt x="0" y="124460"/>
                  <a:pt x="124460" y="0"/>
                  <a:pt x="278130" y="0"/>
                </a:cubicBezTo>
                <a:lnTo>
                  <a:pt x="2370582" y="0"/>
                </a:lnTo>
                <a:cubicBezTo>
                  <a:pt x="2524252" y="0"/>
                  <a:pt x="2648712" y="124460"/>
                  <a:pt x="2648712" y="278130"/>
                </a:cubicBezTo>
                <a:lnTo>
                  <a:pt x="2648712" y="2373642"/>
                </a:lnTo>
                <a:cubicBezTo>
                  <a:pt x="2648712" y="2527249"/>
                  <a:pt x="2524252" y="2651760"/>
                  <a:pt x="2370582" y="2651760"/>
                </a:cubicBezTo>
                <a:lnTo>
                  <a:pt x="278130" y="2651760"/>
                </a:lnTo>
                <a:cubicBezTo>
                  <a:pt x="124460" y="2651760"/>
                  <a:pt x="0" y="2527249"/>
                  <a:pt x="0" y="2373642"/>
                </a:cubicBezTo>
                <a:close/>
              </a:path>
            </a:pathLst>
          </a:custGeom>
          <a:solidFill>
            <a:srgbClr val="FDFDFD"/>
          </a:solidFill>
        </p:spPr>
        <p:txBody>
          <a:bodyPr wrap="square" lIns="0" tIns="0" rIns="0" bIns="0" rtlCol="0">
            <a:noAutofit/>
          </a:bodyPr>
          <a:lstStyle/>
          <a:p>
            <a:endParaRPr>
              <a:solidFill>
                <a:schemeClr val="bg1"/>
              </a:solidFill>
            </a:endParaRPr>
          </a:p>
        </p:txBody>
      </p:sp>
      <p:sp>
        <p:nvSpPr>
          <p:cNvPr id="20" name="object 20"/>
          <p:cNvSpPr/>
          <p:nvPr/>
        </p:nvSpPr>
        <p:spPr>
          <a:xfrm>
            <a:off x="5922264" y="1955292"/>
            <a:ext cx="2674621" cy="2677668"/>
          </a:xfrm>
          <a:custGeom>
            <a:avLst/>
            <a:gdLst/>
            <a:ahLst/>
            <a:cxnLst/>
            <a:rect l="l" t="t" r="r" b="b"/>
            <a:pathLst>
              <a:path w="2674621" h="2677668">
                <a:moveTo>
                  <a:pt x="12954" y="291084"/>
                </a:moveTo>
                <a:cubicBezTo>
                  <a:pt x="12954" y="137414"/>
                  <a:pt x="137414" y="12954"/>
                  <a:pt x="291084" y="12954"/>
                </a:cubicBezTo>
                <a:lnTo>
                  <a:pt x="2383536" y="12954"/>
                </a:lnTo>
                <a:cubicBezTo>
                  <a:pt x="2537206" y="12954"/>
                  <a:pt x="2661666" y="137414"/>
                  <a:pt x="2661666" y="291084"/>
                </a:cubicBezTo>
                <a:lnTo>
                  <a:pt x="2661666" y="2386596"/>
                </a:lnTo>
                <a:cubicBezTo>
                  <a:pt x="2661666" y="2540203"/>
                  <a:pt x="2537206" y="2664714"/>
                  <a:pt x="2383536" y="2664714"/>
                </a:cubicBezTo>
                <a:lnTo>
                  <a:pt x="291084" y="2664714"/>
                </a:lnTo>
                <a:cubicBezTo>
                  <a:pt x="137414" y="2664714"/>
                  <a:pt x="12954" y="2540203"/>
                  <a:pt x="12954" y="2386596"/>
                </a:cubicBezTo>
                <a:close/>
              </a:path>
            </a:pathLst>
          </a:custGeom>
          <a:ln w="25908">
            <a:solidFill>
              <a:srgbClr val="F1A42C"/>
            </a:solidFill>
          </a:ln>
        </p:spPr>
        <p:txBody>
          <a:bodyPr wrap="square" lIns="0" tIns="0" rIns="0" bIns="0" rtlCol="0">
            <a:noAutofit/>
          </a:bodyPr>
          <a:lstStyle/>
          <a:p>
            <a:endParaRPr>
              <a:solidFill>
                <a:schemeClr val="bg1"/>
              </a:solidFill>
            </a:endParaRPr>
          </a:p>
        </p:txBody>
      </p:sp>
      <p:sp>
        <p:nvSpPr>
          <p:cNvPr id="12" name="text 1"/>
          <p:cNvSpPr txBox="1"/>
          <p:nvPr/>
        </p:nvSpPr>
        <p:spPr>
          <a:xfrm>
            <a:off x="6118332" y="2062963"/>
            <a:ext cx="2354491" cy="267766"/>
          </a:xfrm>
          <a:prstGeom prst="rect">
            <a:avLst/>
          </a:prstGeom>
        </p:spPr>
        <p:txBody>
          <a:bodyPr vert="horz" wrap="none" lIns="0" tIns="0" rIns="0" bIns="0" rtlCol="0">
            <a:spAutoFit/>
          </a:bodyPr>
          <a:lstStyle/>
          <a:p>
            <a:pPr marL="0">
              <a:lnSpc>
                <a:spcPct val="100000"/>
              </a:lnSpc>
            </a:pPr>
            <a:r>
              <a:rPr sz="1740" b="1" spc="10" dirty="0">
                <a:latin typeface="Arial"/>
                <a:cs typeface="Arial"/>
              </a:rPr>
              <a:t>Saved  configurations</a:t>
            </a:r>
            <a:endParaRPr sz="1700" dirty="0">
              <a:latin typeface="Arial"/>
              <a:cs typeface="Arial"/>
            </a:endParaRPr>
          </a:p>
        </p:txBody>
      </p:sp>
      <p:sp>
        <p:nvSpPr>
          <p:cNvPr id="21" name="text 1"/>
          <p:cNvSpPr txBox="1"/>
          <p:nvPr/>
        </p:nvSpPr>
        <p:spPr>
          <a:xfrm>
            <a:off x="6085586" y="2364104"/>
            <a:ext cx="2385268" cy="627864"/>
          </a:xfrm>
          <a:prstGeom prst="rect">
            <a:avLst/>
          </a:prstGeom>
        </p:spPr>
        <p:txBody>
          <a:bodyPr vert="horz" wrap="none" lIns="0" tIns="0" rIns="0" bIns="0" rtlCol="0">
            <a:spAutoFit/>
          </a:bodyPr>
          <a:lstStyle/>
          <a:p>
            <a:pPr marL="0">
              <a:lnSpc>
                <a:spcPct val="100000"/>
              </a:lnSpc>
            </a:pPr>
            <a:r>
              <a:rPr sz="1370" spc="10" dirty="0">
                <a:latin typeface="Arial"/>
                <a:cs typeface="Arial"/>
              </a:rPr>
              <a:t>•  Configuration  that  defines</a:t>
            </a:r>
            <a:endParaRPr sz="1300" dirty="0">
              <a:latin typeface="Arial"/>
              <a:cs typeface="Arial"/>
            </a:endParaRPr>
          </a:p>
          <a:p>
            <a:pPr marL="114300">
              <a:lnSpc>
                <a:spcPct val="100000"/>
              </a:lnSpc>
            </a:pPr>
            <a:r>
              <a:rPr sz="1310" spc="10" dirty="0">
                <a:latin typeface="Arial"/>
                <a:cs typeface="Arial"/>
              </a:rPr>
              <a:t>how  an  environment  and  its</a:t>
            </a:r>
            <a:endParaRPr sz="1300" dirty="0">
              <a:latin typeface="Arial"/>
              <a:cs typeface="Arial"/>
            </a:endParaRPr>
          </a:p>
          <a:p>
            <a:pPr marL="114300">
              <a:lnSpc>
                <a:spcPct val="100000"/>
              </a:lnSpc>
            </a:pPr>
            <a:r>
              <a:rPr sz="1400" spc="10" dirty="0">
                <a:latin typeface="Arial"/>
                <a:cs typeface="Arial"/>
              </a:rPr>
              <a:t>resources  behave</a:t>
            </a:r>
            <a:endParaRPr sz="1400" dirty="0">
              <a:latin typeface="Arial"/>
              <a:cs typeface="Arial"/>
            </a:endParaRPr>
          </a:p>
        </p:txBody>
      </p:sp>
      <p:sp>
        <p:nvSpPr>
          <p:cNvPr id="22" name="text 1"/>
          <p:cNvSpPr txBox="1"/>
          <p:nvPr/>
        </p:nvSpPr>
        <p:spPr>
          <a:xfrm>
            <a:off x="6085586" y="2991716"/>
            <a:ext cx="2376613" cy="604653"/>
          </a:xfrm>
          <a:prstGeom prst="rect">
            <a:avLst/>
          </a:prstGeom>
        </p:spPr>
        <p:txBody>
          <a:bodyPr vert="horz" wrap="none" lIns="0" tIns="0" rIns="0" bIns="0" rtlCol="0">
            <a:spAutoFit/>
          </a:bodyPr>
          <a:lstStyle/>
          <a:p>
            <a:pPr marL="0">
              <a:lnSpc>
                <a:spcPct val="100000"/>
              </a:lnSpc>
            </a:pPr>
            <a:r>
              <a:rPr sz="1219" spc="10" dirty="0">
                <a:latin typeface="Arial"/>
                <a:cs typeface="Arial"/>
              </a:rPr>
              <a:t>•  Can  be  used  to  launch  new</a:t>
            </a:r>
            <a:endParaRPr sz="1200" dirty="0">
              <a:latin typeface="Arial"/>
              <a:cs typeface="Arial"/>
            </a:endParaRPr>
          </a:p>
          <a:p>
            <a:pPr marL="114300">
              <a:lnSpc>
                <a:spcPct val="100000"/>
              </a:lnSpc>
            </a:pPr>
            <a:r>
              <a:rPr sz="1310" spc="10" dirty="0">
                <a:latin typeface="Arial"/>
                <a:cs typeface="Arial"/>
              </a:rPr>
              <a:t>environments  quickly  or  roll-</a:t>
            </a:r>
            <a:endParaRPr sz="1300" dirty="0">
              <a:latin typeface="Arial"/>
              <a:cs typeface="Arial"/>
            </a:endParaRPr>
          </a:p>
          <a:p>
            <a:pPr marL="114300">
              <a:lnSpc>
                <a:spcPct val="100000"/>
              </a:lnSpc>
            </a:pPr>
            <a:r>
              <a:rPr sz="1400" spc="10" dirty="0">
                <a:latin typeface="Arial"/>
                <a:cs typeface="Arial"/>
              </a:rPr>
              <a:t>back  configuration</a:t>
            </a:r>
            <a:endParaRPr sz="1400" dirty="0">
              <a:latin typeface="Arial"/>
              <a:cs typeface="Arial"/>
            </a:endParaRPr>
          </a:p>
        </p:txBody>
      </p:sp>
      <p:sp>
        <p:nvSpPr>
          <p:cNvPr id="23" name="text 1"/>
          <p:cNvSpPr txBox="1"/>
          <p:nvPr/>
        </p:nvSpPr>
        <p:spPr>
          <a:xfrm>
            <a:off x="6085586" y="3620261"/>
            <a:ext cx="2333331" cy="421654"/>
          </a:xfrm>
          <a:prstGeom prst="rect">
            <a:avLst/>
          </a:prstGeom>
        </p:spPr>
        <p:txBody>
          <a:bodyPr vert="horz" wrap="none" lIns="0" tIns="0" rIns="0" bIns="0" rtlCol="0">
            <a:spAutoFit/>
          </a:bodyPr>
          <a:lstStyle/>
          <a:p>
            <a:pPr marL="0">
              <a:lnSpc>
                <a:spcPct val="100000"/>
              </a:lnSpc>
            </a:pPr>
            <a:r>
              <a:rPr sz="1370" spc="10" dirty="0">
                <a:latin typeface="Arial"/>
                <a:cs typeface="Arial"/>
              </a:rPr>
              <a:t>•  An  application  can  have</a:t>
            </a:r>
            <a:endParaRPr sz="1300">
              <a:latin typeface="Arial"/>
              <a:cs typeface="Arial"/>
            </a:endParaRPr>
          </a:p>
          <a:p>
            <a:pPr marL="114300">
              <a:lnSpc>
                <a:spcPct val="100000"/>
              </a:lnSpc>
            </a:pPr>
            <a:r>
              <a:rPr sz="1370" spc="10" dirty="0">
                <a:latin typeface="Arial"/>
                <a:cs typeface="Arial"/>
              </a:rPr>
              <a:t>many  saved  configurations</a:t>
            </a:r>
            <a:endParaRPr sz="1300">
              <a:latin typeface="Arial"/>
              <a:cs typeface="Arial"/>
            </a:endParaRPr>
          </a:p>
        </p:txBody>
      </p:sp>
    </p:spTree>
  </p:cSld>
  <p:clrMapOvr>
    <a:masterClrMapping/>
  </p:clrMapOvr>
</p:sld>
</file>

<file path=ppt/theme/theme1.xml><?xml version="1.0" encoding="utf-8"?>
<a:theme xmlns:a="http://schemas.openxmlformats.org/drawingml/2006/main" name="polyglot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glot master.pot [Compatibility Mode]" id="{473B406D-A2B4-4B84-BADF-31DB36364739}" vid="{1675F605-5E5F-4BCC-A849-29D415425356}"/>
    </a:ext>
  </a:extLst>
</a:theme>
</file>

<file path=docProps/app.xml><?xml version="1.0" encoding="utf-8"?>
<Properties xmlns="http://schemas.openxmlformats.org/officeDocument/2006/extended-properties" xmlns:vt="http://schemas.openxmlformats.org/officeDocument/2006/docPropsVTypes">
  <Template>polyglot master</Template>
  <TotalTime>15</TotalTime>
  <Words>1523</Words>
  <Application>Microsoft Office PowerPoint</Application>
  <PresentationFormat>On-screen Show (16:9)</PresentationFormat>
  <Paragraphs>455</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Candara</vt:lpstr>
      <vt:lpstr>Consolas</vt:lpstr>
      <vt:lpstr>Lucida Console</vt:lpstr>
      <vt:lpstr>Wingdings</vt:lpstr>
      <vt:lpstr>polyglot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CloudFormation</vt:lpstr>
      <vt:lpstr>CloudFormation 101</vt:lpstr>
      <vt:lpstr>What is CloudFormation ?</vt:lpstr>
      <vt:lpstr>Template Schema</vt:lpstr>
      <vt:lpstr>Operations Supported</vt:lpstr>
      <vt:lpstr>AWS Resource Supported</vt:lpstr>
      <vt:lpstr>Tools</vt:lpstr>
      <vt:lpstr>CloudFormer</vt:lpstr>
      <vt:lpstr>Gotchas (1/4)</vt:lpstr>
      <vt:lpstr>Gotcha (2/4)</vt:lpstr>
      <vt:lpstr>Gotcha (3/4)</vt:lpstr>
      <vt:lpstr>Gotcha (4/4)</vt:lpstr>
      <vt:lpstr>Scenario of Applicability of Cloud Formation</vt:lpstr>
      <vt:lpstr>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satheesh</cp:lastModifiedBy>
  <cp:revision>13</cp:revision>
  <dcterms:created xsi:type="dcterms:W3CDTF">2016-02-08T22:22:36Z</dcterms:created>
  <dcterms:modified xsi:type="dcterms:W3CDTF">2016-06-03T13:33:02Z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2016-02-08T00:00:00Z</vt:filetime>
  </property>
  <property fmtid="{D5CDD505-2E9C-101B-9397-08002B2CF9AE}" pid="3" name="LastSaved">
    <vt:filetime>2016-02-08T00:00:00Z</vt:filetime>
  </property>
</Properties>
</file>